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1" r:id="rId4"/>
    <p:sldId id="266" r:id="rId5"/>
    <p:sldId id="288" r:id="rId6"/>
    <p:sldId id="289" r:id="rId7"/>
    <p:sldId id="295" r:id="rId8"/>
    <p:sldId id="293" r:id="rId9"/>
    <p:sldId id="296" r:id="rId10"/>
    <p:sldId id="297" r:id="rId11"/>
    <p:sldId id="265" r:id="rId12"/>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8804"/>
    <a:srgbClr val="E6AF00"/>
    <a:srgbClr val="EEB500"/>
    <a:srgbClr val="86D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660"/>
  </p:normalViewPr>
  <p:slideViewPr>
    <p:cSldViewPr snapToGrid="0">
      <p:cViewPr varScale="1">
        <p:scale>
          <a:sx n="104" d="100"/>
          <a:sy n="104" d="100"/>
        </p:scale>
        <p:origin x="4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8/25/2018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‹Nº›</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08A7C6C-0F39-4D70-8E8D-FE5B9C95FA73}" type="datetimeFigureOut">
              <a:rPr lang="en-US" dirty="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8/25/2018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a:t>Haga clic para modificar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8/25/2018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8/25/2018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8/25/2018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F53789A-C914-4DB1-8815-80B5EC7335C5}" type="datetimeFigureOut">
              <a:rPr lang="en-US" dirty="0"/>
              <a:t>8/25/2018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E6440AA-91A0-436F-8FDB-C0F939DCAE21}" type="datetimeFigureOut">
              <a:rPr lang="en-US" dirty="0"/>
              <a:t>8/25/2018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8/25/2018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1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13 Cuadro de texto"/>
          <p:cNvSpPr txBox="1">
            <a:spLocks noGrp="1"/>
          </p:cNvSpPr>
          <p:nvPr>
            <p:ph type="ctrTitle"/>
          </p:nvPr>
        </p:nvSpPr>
        <p:spPr>
          <a:xfrm>
            <a:off x="1763547" y="242003"/>
            <a:ext cx="9290421" cy="2366444"/>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ca-ES" sz="2800" b="1" dirty="0">
                <a:solidFill>
                  <a:schemeClr val="bg1">
                    <a:lumMod val="85000"/>
                    <a:lumOff val="15000"/>
                  </a:schemeClr>
                </a:solidFill>
              </a:rPr>
              <a:t>Evolució del comportament dels establiments hotelers a demarcació de Lleida, durant el juliol de </a:t>
            </a:r>
            <a:r>
              <a:rPr lang="ca-ES" sz="6000" b="1" dirty="0">
                <a:solidFill>
                  <a:schemeClr val="bg1">
                    <a:lumMod val="85000"/>
                    <a:lumOff val="15000"/>
                  </a:schemeClr>
                </a:solidFill>
              </a:rPr>
              <a:t>2018</a:t>
            </a:r>
            <a:br>
              <a:rPr lang="ca-ES" sz="6000" b="1" dirty="0">
                <a:solidFill>
                  <a:schemeClr val="bg1">
                    <a:lumMod val="85000"/>
                    <a:lumOff val="15000"/>
                  </a:schemeClr>
                </a:solidFill>
              </a:rPr>
            </a:br>
            <a:br>
              <a:rPr lang="ca-ES" sz="1800" b="1" dirty="0">
                <a:solidFill>
                  <a:schemeClr val="bg1">
                    <a:lumMod val="85000"/>
                    <a:lumOff val="15000"/>
                  </a:schemeClr>
                </a:solidFill>
              </a:rPr>
            </a:br>
            <a:br>
              <a:rPr lang="ca-ES" sz="1800" dirty="0">
                <a:solidFill>
                  <a:schemeClr val="bg1">
                    <a:lumMod val="85000"/>
                    <a:lumOff val="15000"/>
                  </a:schemeClr>
                </a:solidFill>
              </a:rPr>
            </a:br>
            <a:endParaRPr lang="ca-ES" sz="1800" dirty="0">
              <a:ln w="19050" cap="flat" cmpd="sng" algn="ctr">
                <a:solidFill>
                  <a:schemeClr val="accent1">
                    <a:alpha val="9000"/>
                  </a:schemeClr>
                </a:solidFill>
                <a:prstDash val="solid"/>
                <a:round/>
              </a:ln>
              <a:solidFill>
                <a:schemeClr val="bg1">
                  <a:lumMod val="65000"/>
                  <a:lumOff val="3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endParaRPr>
          </a:p>
        </p:txBody>
      </p:sp>
      <p:sp>
        <p:nvSpPr>
          <p:cNvPr id="7" name="Rectángulo 6"/>
          <p:cNvSpPr/>
          <p:nvPr/>
        </p:nvSpPr>
        <p:spPr>
          <a:xfrm rot="16200000">
            <a:off x="-3245909" y="3075058"/>
            <a:ext cx="6858001" cy="707886"/>
          </a:xfrm>
          <a:prstGeom prst="rect">
            <a:avLst/>
          </a:prstGeom>
          <a:blipFill>
            <a:blip r:embed="rId2">
              <a:alphaModFix amt="9000"/>
            </a:blip>
            <a:tile tx="0" ty="0" sx="100000" sy="100000" flip="none" algn="tl"/>
          </a:blipFill>
        </p:spPr>
        <p:txBody>
          <a:bodyPr wrap="square">
            <a:spAutoFit/>
          </a:bodyPr>
          <a:lstStyle/>
          <a:p>
            <a:pPr algn="ctr">
              <a:spcAft>
                <a:spcPts val="0"/>
              </a:spcAft>
            </a:pPr>
            <a:r>
              <a:rPr lang="es-ES_tradnl" sz="4000" b="1" dirty="0">
                <a:ln w="19050" cap="flat" cmpd="sng" algn="ctr">
                  <a:solidFill>
                    <a:schemeClr val="accent1">
                      <a:alpha val="9000"/>
                    </a:schemeClr>
                  </a:solidFill>
                  <a:prstDash val="solid"/>
                  <a:round/>
                </a:ln>
                <a:solidFill>
                  <a:srgbClr val="FF000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F</a:t>
            </a:r>
            <a:r>
              <a:rPr lang="es-ES_tradnl" sz="4000" b="1" dirty="0">
                <a:ln w="19050" cap="flat" cmpd="sng" algn="ctr">
                  <a:solidFill>
                    <a:schemeClr val="accent1">
                      <a:alpha val="9000"/>
                    </a:schemeClr>
                  </a:solidFill>
                  <a:prstDash val="solid"/>
                  <a:round/>
                </a:ln>
                <a:solidFill>
                  <a:schemeClr val="bg1">
                    <a:lumMod val="95000"/>
                    <a:lumOff val="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lash</a:t>
            </a:r>
            <a:r>
              <a:rPr lang="es-ES_tradnl" sz="4000" b="1" dirty="0">
                <a:ln w="19050" cap="flat" cmpd="sng" algn="ctr">
                  <a:solidFill>
                    <a:schemeClr val="accent1">
                      <a:alpha val="9000"/>
                    </a:schemeClr>
                  </a:solidFill>
                  <a:prstDash val="solid"/>
                  <a:round/>
                </a:ln>
                <a:solidFill>
                  <a:srgbClr val="041428"/>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a:t>
            </a:r>
            <a:r>
              <a:rPr lang="es-ES_tradnl" sz="4000" b="1" dirty="0" err="1">
                <a:ln w="19050" cap="flat" cmpd="sng" algn="ctr">
                  <a:solidFill>
                    <a:schemeClr val="accent1">
                      <a:alpha val="9000"/>
                    </a:schemeClr>
                  </a:solidFill>
                  <a:prstDash val="solid"/>
                  <a:round/>
                </a:ln>
                <a:solidFill>
                  <a:srgbClr val="00B0F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I</a:t>
            </a:r>
            <a:r>
              <a:rPr lang="es-ES_tradnl" sz="4000" b="1" dirty="0" err="1">
                <a:ln w="19050" cap="flat" cmpd="sng" algn="ctr">
                  <a:solidFill>
                    <a:schemeClr val="accent1">
                      <a:alpha val="9000"/>
                    </a:schemeClr>
                  </a:solidFill>
                  <a:prstDash val="solid"/>
                  <a:round/>
                </a:ln>
                <a:solidFill>
                  <a:schemeClr val="bg1">
                    <a:lumMod val="95000"/>
                    <a:lumOff val="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nformatiu</a:t>
            </a:r>
            <a:r>
              <a:rPr lang="es-ES_tradnl" sz="4000" b="1" dirty="0">
                <a:ln w="19050" cap="flat" cmpd="sng" algn="ctr">
                  <a:solidFill>
                    <a:schemeClr val="accent1">
                      <a:alpha val="9000"/>
                    </a:schemeClr>
                  </a:solidFill>
                  <a:prstDash val="solid"/>
                  <a:round/>
                </a:ln>
                <a:solidFill>
                  <a:srgbClr val="5F8804"/>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24 </a:t>
            </a:r>
            <a:r>
              <a:rPr lang="es-ES_tradnl" sz="4000" b="1" dirty="0">
                <a:ln w="19050" cap="flat" cmpd="sng" algn="ctr">
                  <a:solidFill>
                    <a:schemeClr val="accent1">
                      <a:alpha val="9000"/>
                    </a:schemeClr>
                  </a:solidFill>
                  <a:prstDash val="solid"/>
                  <a:round/>
                </a:ln>
                <a:solidFill>
                  <a:schemeClr val="bg1">
                    <a:lumMod val="95000"/>
                    <a:lumOff val="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(2018)</a:t>
            </a:r>
            <a:endParaRPr lang="ca-ES" sz="4000" b="1" dirty="0">
              <a:ln w="19050" cap="flat" cmpd="sng" algn="ctr">
                <a:solidFill>
                  <a:schemeClr val="accent1">
                    <a:alpha val="9000"/>
                  </a:schemeClr>
                </a:solidFill>
                <a:prstDash val="solid"/>
                <a:round/>
              </a:ln>
              <a:solidFill>
                <a:schemeClr val="bg1">
                  <a:lumMod val="95000"/>
                  <a:lumOff val="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endParaRPr>
          </a:p>
        </p:txBody>
      </p:sp>
      <p:pic>
        <p:nvPicPr>
          <p:cNvPr id="9" name="Imagen 8"/>
          <p:cNvPicPr>
            <a:picLocks noChangeAspect="1"/>
          </p:cNvPicPr>
          <p:nvPr/>
        </p:nvPicPr>
        <p:blipFill>
          <a:blip r:embed="rId3"/>
          <a:stretch>
            <a:fillRect/>
          </a:stretch>
        </p:blipFill>
        <p:spPr>
          <a:xfrm>
            <a:off x="3137836" y="5485246"/>
            <a:ext cx="8014227" cy="1214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97CDE880-A8CB-46CD-A9A6-6401023BF7C2}"/>
              </a:ext>
            </a:extLst>
          </p:cNvPr>
          <p:cNvSpPr txBox="1"/>
          <p:nvPr/>
        </p:nvSpPr>
        <p:spPr>
          <a:xfrm>
            <a:off x="11391781" y="728386"/>
            <a:ext cx="800219" cy="5575802"/>
          </a:xfrm>
          <a:prstGeom prst="rect">
            <a:avLst/>
          </a:prstGeom>
          <a:noFill/>
        </p:spPr>
        <p:txBody>
          <a:bodyPr vert="vert" wrap="square" rtlCol="0">
            <a:spAutoFit/>
          </a:bodyPr>
          <a:lstStyle/>
          <a:p>
            <a:pPr algn="ctr"/>
            <a:r>
              <a:rPr lang="es-ES" sz="4000" b="1" dirty="0" err="1"/>
              <a:t>Dades</a:t>
            </a:r>
            <a:r>
              <a:rPr lang="es-ES" sz="4000" b="1" dirty="0"/>
              <a:t> </a:t>
            </a:r>
            <a:r>
              <a:rPr lang="es-ES" sz="4000" b="1" dirty="0" err="1"/>
              <a:t>preliminars</a:t>
            </a:r>
            <a:endParaRPr lang="es-ES" sz="4000" b="1" dirty="0"/>
          </a:p>
        </p:txBody>
      </p:sp>
      <p:pic>
        <p:nvPicPr>
          <p:cNvPr id="3" name="Imagen 2">
            <a:extLst>
              <a:ext uri="{FF2B5EF4-FFF2-40B4-BE49-F238E27FC236}">
                <a16:creationId xmlns:a16="http://schemas.microsoft.com/office/drawing/2014/main" id="{06BC4D45-F1F5-43AA-80C2-BB196E16DD7E}"/>
              </a:ext>
            </a:extLst>
          </p:cNvPr>
          <p:cNvPicPr>
            <a:picLocks noChangeAspect="1"/>
          </p:cNvPicPr>
          <p:nvPr/>
        </p:nvPicPr>
        <p:blipFill>
          <a:blip r:embed="rId4"/>
          <a:stretch>
            <a:fillRect/>
          </a:stretch>
        </p:blipFill>
        <p:spPr>
          <a:xfrm>
            <a:off x="3107153" y="2690669"/>
            <a:ext cx="7946815" cy="2010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814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rot="16200000">
            <a:off x="8659938" y="3007772"/>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400" b="1" i="0" u="none" strike="noStrike" kern="1400" cap="none" spc="0" normalizeH="0" baseline="0" noProof="0" dirty="0">
              <a:ln>
                <a:noFill/>
              </a:ln>
              <a:solidFill>
                <a:srgbClr val="FFFFFF"/>
              </a:solidFill>
              <a:effectLst/>
              <a:uLnTx/>
              <a:uFillTx/>
              <a:latin typeface="Arial"/>
              <a:ea typeface="SimSun"/>
              <a:cs typeface="Trebuchet MS"/>
            </a:endParaRPr>
          </a:p>
        </p:txBody>
      </p:sp>
      <p:sp>
        <p:nvSpPr>
          <p:cNvPr id="6" name="Cuadro de texto 85"/>
          <p:cNvSpPr txBox="1"/>
          <p:nvPr/>
        </p:nvSpPr>
        <p:spPr>
          <a:xfrm>
            <a:off x="3347896" y="170316"/>
            <a:ext cx="5016500" cy="11127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b="1" dirty="0">
                <a:solidFill>
                  <a:srgbClr val="000000"/>
                </a:solidFill>
                <a:latin typeface="Arial Narrow"/>
                <a:ea typeface="SimSun"/>
                <a:cs typeface="Times New Roman"/>
              </a:rPr>
              <a:t>6</a:t>
            </a:r>
            <a:endParaRPr kumimoji="0" lang="ca-ES" sz="1800" b="1" i="0" u="none" strike="noStrike" kern="1200" cap="none" spc="0" normalizeH="0" baseline="0" noProof="0" dirty="0">
              <a:ln>
                <a:noFill/>
              </a:ln>
              <a:solidFill>
                <a:srgbClr val="000000"/>
              </a:solidFill>
              <a:effectLst/>
              <a:uLnTx/>
              <a:uFillTx/>
              <a:latin typeface="Century Schoolbook"/>
              <a:ea typeface="SimSun"/>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00"/>
                </a:solidFill>
                <a:effectLst/>
                <a:uLnTx/>
                <a:uFillTx/>
                <a:latin typeface="Arial Narrow"/>
                <a:ea typeface="SimSun"/>
                <a:cs typeface="Times New Roman"/>
              </a:rPr>
              <a:t>Principals trets característics de l’ocupació hotelera al juliol de 2018 a Lleida: dinàmica de les grans marques turístiques </a:t>
            </a:r>
            <a:r>
              <a:rPr kumimoji="0" lang="ca-ES" sz="1000" b="1" i="0" u="none" strike="noStrike" kern="1200" cap="none" spc="0" normalizeH="0" baseline="0" noProof="0" dirty="0">
                <a:ln>
                  <a:noFill/>
                </a:ln>
                <a:solidFill>
                  <a:srgbClr val="000000"/>
                </a:solidFill>
                <a:effectLst/>
                <a:uLnTx/>
                <a:uFillTx/>
                <a:latin typeface="Arial Narrow"/>
                <a:ea typeface="SimSun"/>
                <a:cs typeface="Times New Roman"/>
              </a:rPr>
              <a:t>-continua i final-</a:t>
            </a:r>
          </a:p>
        </p:txBody>
      </p:sp>
      <p:sp>
        <p:nvSpPr>
          <p:cNvPr id="13" name="Cuadro de texto 86"/>
          <p:cNvSpPr txBox="1"/>
          <p:nvPr/>
        </p:nvSpPr>
        <p:spPr>
          <a:xfrm>
            <a:off x="3347896" y="6174735"/>
            <a:ext cx="5361271" cy="4482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Font: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Enquestes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d’ocupació</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hotelera de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l’INE</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(2018).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Dades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referides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al 2018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preliminars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i, per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tant</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tenen</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un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caràcter</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provisional.</a:t>
            </a:r>
            <a:endParaRPr kumimoji="0" lang="ca-ES" sz="1050" b="0" i="0" u="none" strike="noStrike" kern="1200" cap="none" spc="0" normalizeH="0" baseline="0" noProof="0" dirty="0">
              <a:ln>
                <a:noFill/>
              </a:ln>
              <a:solidFill>
                <a:srgbClr val="000000">
                  <a:lumMod val="65000"/>
                  <a:lumOff val="35000"/>
                </a:srgbClr>
              </a:solidFill>
              <a:effectLst/>
              <a:uLnTx/>
              <a:uFillTx/>
              <a:latin typeface="Calisto MT"/>
              <a:ea typeface="SimSun"/>
              <a:cs typeface="Times New Roman"/>
            </a:endParaRPr>
          </a:p>
        </p:txBody>
      </p:sp>
      <p:pic>
        <p:nvPicPr>
          <p:cNvPr id="7" name="Imagen 6"/>
          <p:cNvPicPr>
            <a:picLocks noChangeAspect="1"/>
          </p:cNvPicPr>
          <p:nvPr/>
        </p:nvPicPr>
        <p:blipFill>
          <a:blip r:embed="rId2"/>
          <a:stretch>
            <a:fillRect/>
          </a:stretch>
        </p:blipFill>
        <p:spPr>
          <a:xfrm>
            <a:off x="262422" y="182881"/>
            <a:ext cx="1082243" cy="1087654"/>
          </a:xfrm>
          <a:prstGeom prst="rect">
            <a:avLst/>
          </a:prstGeom>
        </p:spPr>
      </p:pic>
      <p:sp>
        <p:nvSpPr>
          <p:cNvPr id="8" name="Text Box 11"/>
          <p:cNvSpPr txBox="1">
            <a:spLocks noChangeArrowheads="1"/>
          </p:cNvSpPr>
          <p:nvPr/>
        </p:nvSpPr>
        <p:spPr bwMode="auto">
          <a:xfrm rot="16200000">
            <a:off x="8659938" y="3179138"/>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400" cap="none" spc="0" normalizeH="0" baseline="0" noProof="0">
                <a:ln>
                  <a:noFill/>
                </a:ln>
                <a:solidFill>
                  <a:srgbClr val="FFFFFF"/>
                </a:solidFill>
                <a:effectLst/>
                <a:uLnTx/>
                <a:uFillTx/>
                <a:latin typeface="Arial"/>
                <a:ea typeface="SimSun"/>
                <a:cs typeface="Trebuchet MS"/>
              </a:rPr>
              <a:t>Dinàmica de l’ocupació hotelera a la demarcació de Lleida durant el juiol de 2018</a:t>
            </a:r>
          </a:p>
        </p:txBody>
      </p:sp>
      <p:pic>
        <p:nvPicPr>
          <p:cNvPr id="3" name="Imagen 2">
            <a:extLst>
              <a:ext uri="{FF2B5EF4-FFF2-40B4-BE49-F238E27FC236}">
                <a16:creationId xmlns:a16="http://schemas.microsoft.com/office/drawing/2014/main" id="{989AB019-1F56-41EA-9531-141CF92D25AC}"/>
              </a:ext>
            </a:extLst>
          </p:cNvPr>
          <p:cNvPicPr>
            <a:picLocks noChangeAspect="1"/>
          </p:cNvPicPr>
          <p:nvPr/>
        </p:nvPicPr>
        <p:blipFill>
          <a:blip r:embed="rId3"/>
          <a:stretch>
            <a:fillRect/>
          </a:stretch>
        </p:blipFill>
        <p:spPr>
          <a:xfrm>
            <a:off x="108843" y="1838036"/>
            <a:ext cx="5139179" cy="3591106"/>
          </a:xfrm>
          <a:prstGeom prst="rect">
            <a:avLst/>
          </a:prstGeom>
        </p:spPr>
      </p:pic>
      <p:pic>
        <p:nvPicPr>
          <p:cNvPr id="4" name="Imagen 3">
            <a:extLst>
              <a:ext uri="{FF2B5EF4-FFF2-40B4-BE49-F238E27FC236}">
                <a16:creationId xmlns:a16="http://schemas.microsoft.com/office/drawing/2014/main" id="{62581E7D-B22F-462A-8E9F-8C993CABD419}"/>
              </a:ext>
            </a:extLst>
          </p:cNvPr>
          <p:cNvPicPr>
            <a:picLocks noChangeAspect="1"/>
          </p:cNvPicPr>
          <p:nvPr/>
        </p:nvPicPr>
        <p:blipFill>
          <a:blip r:embed="rId4"/>
          <a:stretch>
            <a:fillRect/>
          </a:stretch>
        </p:blipFill>
        <p:spPr>
          <a:xfrm>
            <a:off x="5419752" y="1843301"/>
            <a:ext cx="5139179" cy="3585841"/>
          </a:xfrm>
          <a:prstGeom prst="rect">
            <a:avLst/>
          </a:prstGeom>
        </p:spPr>
      </p:pic>
    </p:spTree>
    <p:extLst>
      <p:ext uri="{BB962C8B-B14F-4D97-AF65-F5344CB8AC3E}">
        <p14:creationId xmlns:p14="http://schemas.microsoft.com/office/powerpoint/2010/main" val="32092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tile tx="0" ty="0" sx="100000" sy="100000" flip="none" algn="tl"/>
        </a:blipFill>
        <a:effectLst/>
      </p:bgPr>
    </p:bg>
    <p:spTree>
      <p:nvGrpSpPr>
        <p:cNvPr id="1" name=""/>
        <p:cNvGrpSpPr/>
        <p:nvPr/>
      </p:nvGrpSpPr>
      <p:grpSpPr>
        <a:xfrm>
          <a:off x="0" y="0"/>
          <a:ext cx="0" cy="0"/>
          <a:chOff x="0" y="0"/>
          <a:chExt cx="0" cy="0"/>
        </a:xfrm>
      </p:grpSpPr>
      <p:sp>
        <p:nvSpPr>
          <p:cNvPr id="3" name="Rectángulo 2"/>
          <p:cNvSpPr/>
          <p:nvPr/>
        </p:nvSpPr>
        <p:spPr>
          <a:xfrm rot="16200000">
            <a:off x="8347501" y="3186267"/>
            <a:ext cx="6858001" cy="707886"/>
          </a:xfrm>
          <a:prstGeom prst="rect">
            <a:avLst/>
          </a:prstGeom>
          <a:blipFill>
            <a:blip r:embed="rId3">
              <a:alphaModFix amt="9000"/>
            </a:blip>
            <a:tile tx="0" ty="0" sx="100000" sy="100000" flip="none" algn="tl"/>
          </a:blipFill>
        </p:spPr>
        <p:txBody>
          <a:bodyPr wrap="square">
            <a:spAutoFit/>
          </a:bodyPr>
          <a:lstStyle/>
          <a:p>
            <a:pPr algn="ctr">
              <a:spcAft>
                <a:spcPts val="0"/>
              </a:spcAft>
            </a:pPr>
            <a:r>
              <a:rPr lang="es-ES_tradnl" sz="4000" b="1" dirty="0">
                <a:ln w="19050" cap="flat" cmpd="sng" algn="ctr">
                  <a:solidFill>
                    <a:schemeClr val="accent1">
                      <a:alpha val="9000"/>
                    </a:schemeClr>
                  </a:solidFill>
                  <a:prstDash val="solid"/>
                  <a:round/>
                </a:ln>
                <a:solidFill>
                  <a:srgbClr val="FF000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F</a:t>
            </a:r>
            <a:r>
              <a:rPr lang="es-ES_tradnl" sz="40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lash</a:t>
            </a:r>
            <a:r>
              <a:rPr lang="es-ES_tradnl" sz="4000" b="1" dirty="0">
                <a:ln w="19050" cap="flat" cmpd="sng" algn="ctr">
                  <a:solidFill>
                    <a:schemeClr val="accent1">
                      <a:alpha val="9000"/>
                    </a:schemeClr>
                  </a:solidFill>
                  <a:prstDash val="solid"/>
                  <a:round/>
                </a:ln>
                <a:solidFill>
                  <a:srgbClr val="041428"/>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a:t>
            </a:r>
            <a:r>
              <a:rPr lang="es-ES_tradnl" sz="4000" b="1" dirty="0" err="1">
                <a:ln w="19050" cap="flat" cmpd="sng" algn="ctr">
                  <a:solidFill>
                    <a:schemeClr val="accent1">
                      <a:alpha val="9000"/>
                    </a:schemeClr>
                  </a:solidFill>
                  <a:prstDash val="solid"/>
                  <a:round/>
                </a:ln>
                <a:solidFill>
                  <a:srgbClr val="00B0F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I</a:t>
            </a:r>
            <a:r>
              <a:rPr lang="es-ES_tradnl" sz="4000" b="1" dirty="0" err="1">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nformatiu</a:t>
            </a:r>
            <a:r>
              <a:rPr lang="es-ES_tradnl" sz="4000" b="1" dirty="0">
                <a:ln w="19050" cap="flat" cmpd="sng" algn="ctr">
                  <a:solidFill>
                    <a:schemeClr val="accent1">
                      <a:alpha val="9000"/>
                    </a:schemeClr>
                  </a:solidFill>
                  <a:prstDash val="solid"/>
                  <a:round/>
                </a:ln>
                <a:solidFill>
                  <a:srgbClr val="5F8804"/>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24</a:t>
            </a:r>
            <a:r>
              <a:rPr lang="es-ES_tradnl" sz="4000" b="1" dirty="0">
                <a:ln w="19050" cap="flat" cmpd="sng" algn="ctr">
                  <a:solidFill>
                    <a:schemeClr val="accent1">
                      <a:alpha val="9000"/>
                    </a:schemeClr>
                  </a:solidFill>
                  <a:prstDash val="solid"/>
                  <a:round/>
                </a:ln>
                <a:solidFill>
                  <a:srgbClr val="FFC00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a:t>
            </a:r>
            <a:r>
              <a:rPr lang="es-ES_tradnl" sz="40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(2018)</a:t>
            </a:r>
            <a:endParaRPr lang="ca-ES" sz="40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4"/>
          <a:stretch>
            <a:fillRect/>
          </a:stretch>
        </p:blipFill>
        <p:spPr>
          <a:xfrm>
            <a:off x="2805979" y="5296870"/>
            <a:ext cx="6681639" cy="1561130"/>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666" y="192505"/>
            <a:ext cx="5012266" cy="8126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32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tile tx="0" ty="0" sx="100000" sy="100000" flip="none" algn="tl"/>
        </a:blipFill>
        <a:effectLst/>
      </p:bgPr>
    </p:bg>
    <p:spTree>
      <p:nvGrpSpPr>
        <p:cNvPr id="1" name=""/>
        <p:cNvGrpSpPr/>
        <p:nvPr/>
      </p:nvGrpSpPr>
      <p:grpSpPr>
        <a:xfrm>
          <a:off x="0" y="0"/>
          <a:ext cx="0" cy="0"/>
          <a:chOff x="0" y="0"/>
          <a:chExt cx="0" cy="0"/>
        </a:xfrm>
      </p:grpSpPr>
      <p:sp>
        <p:nvSpPr>
          <p:cNvPr id="7" name="Cuadro de texto 31"/>
          <p:cNvSpPr txBox="1"/>
          <p:nvPr/>
        </p:nvSpPr>
        <p:spPr>
          <a:xfrm>
            <a:off x="7260323" y="6395085"/>
            <a:ext cx="3866285" cy="462915"/>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ca-ES" sz="1800" b="1" kern="1400" dirty="0">
                <a:solidFill>
                  <a:srgbClr val="041428"/>
                </a:solidFill>
                <a:effectLst/>
                <a:latin typeface="Charter Black"/>
                <a:ea typeface="SimSun"/>
                <a:cs typeface="Trebuchet MS"/>
              </a:rPr>
              <a:t>Lleida, agost 2018</a:t>
            </a:r>
            <a:endParaRPr lang="ca-ES" sz="1200" dirty="0">
              <a:effectLst/>
              <a:latin typeface="Calisto MT"/>
              <a:ea typeface="SimSun"/>
              <a:cs typeface="Times New Roman"/>
            </a:endParaRPr>
          </a:p>
        </p:txBody>
      </p:sp>
      <p:sp>
        <p:nvSpPr>
          <p:cNvPr id="8" name="Text Box 10"/>
          <p:cNvSpPr txBox="1">
            <a:spLocks noChangeArrowheads="1"/>
          </p:cNvSpPr>
          <p:nvPr/>
        </p:nvSpPr>
        <p:spPr bwMode="auto">
          <a:xfrm>
            <a:off x="6119633" y="5419311"/>
            <a:ext cx="5006975" cy="90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Lst>
        </p:spPr>
        <p:txBody>
          <a:bodyPr rot="0" vert="horz" wrap="square" lIns="91440" tIns="0" rIns="91440" bIns="0" anchor="t" anchorCtr="0" upright="1">
            <a:noAutofit/>
          </a:bodyPr>
          <a:lstStyle/>
          <a:p>
            <a:pPr algn="r">
              <a:spcAft>
                <a:spcPts val="0"/>
              </a:spcAft>
            </a:pPr>
            <a:r>
              <a:rPr lang="ca-ES" sz="1400" b="1" dirty="0">
                <a:solidFill>
                  <a:schemeClr val="tx1">
                    <a:lumMod val="85000"/>
                    <a:lumOff val="15000"/>
                  </a:schemeClr>
                </a:solidFill>
                <a:latin typeface="Arial"/>
                <a:ea typeface="SimSun"/>
                <a:cs typeface="Times New Roman"/>
              </a:rPr>
              <a:t>© Francisco Garcia Pascual</a:t>
            </a:r>
          </a:p>
          <a:p>
            <a:pPr algn="r">
              <a:spcAft>
                <a:spcPts val="0"/>
              </a:spcAft>
            </a:pPr>
            <a:r>
              <a:rPr lang="ca-ES" sz="1600" b="1" dirty="0">
                <a:solidFill>
                  <a:schemeClr val="tx1">
                    <a:lumMod val="85000"/>
                    <a:lumOff val="15000"/>
                  </a:schemeClr>
                </a:solidFill>
                <a:latin typeface="Arial"/>
                <a:ea typeface="SimSun"/>
                <a:cs typeface="Times New Roman"/>
              </a:rPr>
              <a:t>© </a:t>
            </a:r>
            <a:r>
              <a:rPr lang="ca-ES" sz="1400" b="1" dirty="0">
                <a:solidFill>
                  <a:schemeClr val="tx1">
                    <a:lumMod val="85000"/>
                    <a:lumOff val="15000"/>
                  </a:schemeClr>
                </a:solidFill>
                <a:latin typeface="Arial"/>
                <a:ea typeface="SimSun"/>
                <a:cs typeface="Times New Roman"/>
              </a:rPr>
              <a:t>Càtedra de Turisme d’Interior i de Muntanya</a:t>
            </a:r>
          </a:p>
          <a:p>
            <a:pPr algn="r">
              <a:spcAft>
                <a:spcPts val="0"/>
              </a:spcAft>
            </a:pPr>
            <a:r>
              <a:rPr lang="ca-ES" sz="1400" b="1" dirty="0">
                <a:solidFill>
                  <a:schemeClr val="tx1">
                    <a:lumMod val="85000"/>
                    <a:lumOff val="15000"/>
                  </a:schemeClr>
                </a:solidFill>
                <a:latin typeface="Arial"/>
                <a:ea typeface="SimSun"/>
                <a:cs typeface="Times New Roman"/>
              </a:rPr>
              <a:t>de la </a:t>
            </a:r>
            <a:r>
              <a:rPr lang="es-ES_tradnl" sz="1400" b="1" dirty="0" err="1">
                <a:solidFill>
                  <a:schemeClr val="tx1">
                    <a:lumMod val="85000"/>
                    <a:lumOff val="15000"/>
                  </a:schemeClr>
                </a:solidFill>
                <a:effectLst/>
                <a:latin typeface="Arial"/>
                <a:ea typeface="SimSun"/>
                <a:cs typeface="Times New Roman"/>
              </a:rPr>
              <a:t>Diputació</a:t>
            </a:r>
            <a:r>
              <a:rPr lang="es-ES_tradnl" sz="1400" b="1" dirty="0">
                <a:solidFill>
                  <a:schemeClr val="tx1">
                    <a:lumMod val="85000"/>
                    <a:lumOff val="15000"/>
                  </a:schemeClr>
                </a:solidFill>
                <a:effectLst/>
                <a:latin typeface="Arial"/>
                <a:ea typeface="SimSun"/>
                <a:cs typeface="Times New Roman"/>
              </a:rPr>
              <a:t> de Lleida i la Universitat de Lleida</a:t>
            </a:r>
          </a:p>
          <a:p>
            <a:pPr algn="r">
              <a:spcAft>
                <a:spcPts val="0"/>
              </a:spcAft>
            </a:pPr>
            <a:endParaRPr lang="ca-ES" sz="1400" b="1" dirty="0">
              <a:solidFill>
                <a:schemeClr val="tx1">
                  <a:lumMod val="85000"/>
                  <a:lumOff val="15000"/>
                </a:schemeClr>
              </a:solidFill>
              <a:effectLst/>
              <a:latin typeface="Arial"/>
              <a:ea typeface="SimSun"/>
              <a:cs typeface="Times New Roman"/>
            </a:endParaRPr>
          </a:p>
          <a:p>
            <a:pPr algn="r">
              <a:spcAft>
                <a:spcPts val="0"/>
              </a:spcAft>
            </a:pPr>
            <a:endParaRPr lang="ca-ES" sz="1200" dirty="0">
              <a:solidFill>
                <a:schemeClr val="tx1">
                  <a:lumMod val="75000"/>
                  <a:lumOff val="25000"/>
                </a:schemeClr>
              </a:solidFill>
              <a:effectLst/>
              <a:latin typeface="Calisto MT"/>
              <a:ea typeface="SimSun"/>
              <a:cs typeface="Times New Roman"/>
            </a:endParaRPr>
          </a:p>
        </p:txBody>
      </p:sp>
      <p:sp>
        <p:nvSpPr>
          <p:cNvPr id="9" name="Rectángulo 8"/>
          <p:cNvSpPr/>
          <p:nvPr/>
        </p:nvSpPr>
        <p:spPr>
          <a:xfrm rot="16200000">
            <a:off x="8347501" y="3155490"/>
            <a:ext cx="6858001" cy="769441"/>
          </a:xfrm>
          <a:prstGeom prst="rect">
            <a:avLst/>
          </a:prstGeom>
          <a:blipFill>
            <a:blip r:embed="rId3">
              <a:alphaModFix amt="9000"/>
            </a:blip>
            <a:tile tx="0" ty="0" sx="100000" sy="100000" flip="none" algn="tl"/>
          </a:blipFill>
        </p:spPr>
        <p:txBody>
          <a:bodyPr wrap="square">
            <a:spAutoFit/>
          </a:bodyPr>
          <a:lstStyle/>
          <a:p>
            <a:pPr algn="ctr">
              <a:spcAft>
                <a:spcPts val="0"/>
              </a:spcAft>
            </a:pPr>
            <a:r>
              <a:rPr lang="es-ES_tradnl" sz="4400" b="1" dirty="0">
                <a:ln w="19050" cap="flat" cmpd="sng" algn="ctr">
                  <a:solidFill>
                    <a:schemeClr val="accent1">
                      <a:alpha val="9000"/>
                    </a:schemeClr>
                  </a:solidFill>
                  <a:prstDash val="solid"/>
                  <a:round/>
                </a:ln>
                <a:solidFill>
                  <a:srgbClr val="FF000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F</a:t>
            </a:r>
            <a:r>
              <a:rPr lang="es-ES_tradnl" sz="44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lash</a:t>
            </a:r>
            <a:r>
              <a:rPr lang="es-ES_tradnl" sz="4400" b="1" dirty="0">
                <a:ln w="19050" cap="flat" cmpd="sng" algn="ctr">
                  <a:solidFill>
                    <a:schemeClr val="accent1">
                      <a:alpha val="9000"/>
                    </a:schemeClr>
                  </a:solidFill>
                  <a:prstDash val="solid"/>
                  <a:round/>
                </a:ln>
                <a:solidFill>
                  <a:srgbClr val="041428"/>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a:t>
            </a:r>
            <a:r>
              <a:rPr lang="es-ES_tradnl" sz="4400" b="1" dirty="0" err="1">
                <a:ln w="19050" cap="flat" cmpd="sng" algn="ctr">
                  <a:solidFill>
                    <a:schemeClr val="accent1">
                      <a:alpha val="9000"/>
                    </a:schemeClr>
                  </a:solidFill>
                  <a:prstDash val="solid"/>
                  <a:round/>
                </a:ln>
                <a:solidFill>
                  <a:srgbClr val="00B0F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I</a:t>
            </a:r>
            <a:r>
              <a:rPr lang="es-ES_tradnl" sz="4400" b="1" dirty="0" err="1">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nformatiu</a:t>
            </a:r>
            <a:r>
              <a:rPr lang="es-ES_tradnl" sz="4400" b="1" dirty="0">
                <a:ln w="19050" cap="flat" cmpd="sng" algn="ctr">
                  <a:solidFill>
                    <a:schemeClr val="accent1">
                      <a:alpha val="9000"/>
                    </a:schemeClr>
                  </a:solidFill>
                  <a:prstDash val="solid"/>
                  <a:round/>
                </a:ln>
                <a:solidFill>
                  <a:srgbClr val="5F8804"/>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24 </a:t>
            </a:r>
            <a:r>
              <a:rPr lang="es-ES_tradnl" sz="44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(2018)</a:t>
            </a:r>
            <a:endParaRPr lang="ca-ES" sz="44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endParaRPr>
          </a:p>
        </p:txBody>
      </p:sp>
      <p:sp>
        <p:nvSpPr>
          <p:cNvPr id="2" name="Rectángulo 1"/>
          <p:cNvSpPr/>
          <p:nvPr/>
        </p:nvSpPr>
        <p:spPr>
          <a:xfrm>
            <a:off x="3010829" y="1129317"/>
            <a:ext cx="8115779" cy="2677656"/>
          </a:xfrm>
          <a:prstGeom prst="rect">
            <a:avLst/>
          </a:prstGeom>
        </p:spPr>
        <p:txBody>
          <a:bodyPr wrap="square">
            <a:spAutoFit/>
          </a:bodyPr>
          <a:lstStyle/>
          <a:p>
            <a:pPr algn="r"/>
            <a:r>
              <a:rPr lang="ca-ES" sz="4000" b="1" kern="1400" dirty="0">
                <a:solidFill>
                  <a:srgbClr val="041428"/>
                </a:solidFill>
                <a:latin typeface="Charter Black"/>
                <a:ea typeface="SimSun"/>
                <a:cs typeface="Trebuchet MS"/>
              </a:rPr>
              <a:t>Evolució del comportament dels establiments hotelers a demarcació de Lleida, durant el juliol de 2018</a:t>
            </a:r>
            <a:br>
              <a:rPr lang="ca-ES" sz="4000" b="1" kern="1400" dirty="0">
                <a:solidFill>
                  <a:srgbClr val="041428"/>
                </a:solidFill>
                <a:latin typeface="Charter Black"/>
                <a:ea typeface="SimSun"/>
                <a:cs typeface="Trebuchet MS"/>
              </a:rPr>
            </a:br>
            <a:br>
              <a:rPr lang="ca-ES" sz="2400" b="1" dirty="0">
                <a:solidFill>
                  <a:srgbClr val="FF0000"/>
                </a:solidFill>
              </a:rPr>
            </a:br>
            <a:endParaRPr lang="ca-ES" sz="2400" dirty="0">
              <a:solidFill>
                <a:srgbClr val="FF0000"/>
              </a:solidFill>
            </a:endParaRPr>
          </a:p>
        </p:txBody>
      </p:sp>
      <p:sp>
        <p:nvSpPr>
          <p:cNvPr id="10" name="Text Box 10"/>
          <p:cNvSpPr txBox="1">
            <a:spLocks noChangeArrowheads="1"/>
          </p:cNvSpPr>
          <p:nvPr/>
        </p:nvSpPr>
        <p:spPr bwMode="auto">
          <a:xfrm>
            <a:off x="86628" y="6245158"/>
            <a:ext cx="5593736" cy="3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Lst>
        </p:spPr>
        <p:txBody>
          <a:bodyPr rot="0" vert="horz" wrap="square" lIns="91440" tIns="0" rIns="91440" bIns="0" anchor="t" anchorCtr="0" upright="1">
            <a:noAutofit/>
          </a:bodyPr>
          <a:lstStyle/>
          <a:p>
            <a:pPr>
              <a:spcAft>
                <a:spcPts val="0"/>
              </a:spcAft>
            </a:pPr>
            <a:r>
              <a:rPr lang="ca-ES" sz="900" b="1" i="1" dirty="0">
                <a:latin typeface="Arial"/>
                <a:ea typeface="SimSun"/>
                <a:cs typeface="Times New Roman"/>
              </a:rPr>
              <a:t>© </a:t>
            </a:r>
            <a:r>
              <a:rPr lang="es-ES" sz="1200" b="1" i="1" dirty="0" err="1">
                <a:latin typeface="Arial"/>
                <a:ea typeface="SimSun"/>
                <a:cs typeface="Times New Roman"/>
              </a:rPr>
              <a:t>Fotografia</a:t>
            </a:r>
            <a:r>
              <a:rPr lang="es-ES" sz="1200" b="1" i="1" dirty="0">
                <a:latin typeface="Arial"/>
                <a:ea typeface="SimSun"/>
                <a:cs typeface="Times New Roman"/>
              </a:rPr>
              <a:t> portada: </a:t>
            </a:r>
            <a:r>
              <a:rPr lang="es-ES" sz="1200" b="1" i="1" dirty="0" err="1">
                <a:latin typeface="Arial"/>
                <a:ea typeface="SimSun"/>
                <a:cs typeface="Times New Roman"/>
              </a:rPr>
              <a:t>Patronat</a:t>
            </a:r>
            <a:r>
              <a:rPr lang="es-ES" sz="1200" b="1" i="1" dirty="0">
                <a:latin typeface="Arial"/>
                <a:ea typeface="SimSun"/>
                <a:cs typeface="Times New Roman"/>
              </a:rPr>
              <a:t> de </a:t>
            </a:r>
            <a:r>
              <a:rPr lang="es-ES" sz="1200" b="1" i="1" dirty="0" err="1">
                <a:latin typeface="Arial"/>
                <a:ea typeface="SimSun"/>
                <a:cs typeface="Times New Roman"/>
              </a:rPr>
              <a:t>Turisme</a:t>
            </a:r>
            <a:r>
              <a:rPr lang="es-ES" sz="1200" b="1" i="1" dirty="0">
                <a:latin typeface="Arial"/>
                <a:ea typeface="SimSun"/>
                <a:cs typeface="Times New Roman"/>
              </a:rPr>
              <a:t> de la </a:t>
            </a:r>
            <a:r>
              <a:rPr lang="es-ES" sz="1200" b="1" i="1" dirty="0" err="1">
                <a:latin typeface="Arial"/>
                <a:ea typeface="SimSun"/>
                <a:cs typeface="Times New Roman"/>
              </a:rPr>
              <a:t>Diputació</a:t>
            </a:r>
            <a:r>
              <a:rPr lang="es-ES" sz="1200" b="1" i="1" dirty="0">
                <a:latin typeface="Arial"/>
                <a:ea typeface="SimSun"/>
                <a:cs typeface="Times New Roman"/>
              </a:rPr>
              <a:t> de Lleida (http://www.aralleida.cat/es/hoteles/)</a:t>
            </a:r>
            <a:endParaRPr lang="es-ES_tradnl" sz="1200" b="1" i="1" dirty="0">
              <a:effectLst/>
              <a:latin typeface="Arial"/>
              <a:ea typeface="SimSun"/>
              <a:cs typeface="Times New Roman"/>
            </a:endParaRPr>
          </a:p>
          <a:p>
            <a:pPr>
              <a:spcAft>
                <a:spcPts val="0"/>
              </a:spcAft>
            </a:pPr>
            <a:endParaRPr lang="ca-ES" sz="1200" b="1" dirty="0">
              <a:solidFill>
                <a:schemeClr val="tx1">
                  <a:lumMod val="85000"/>
                  <a:lumOff val="15000"/>
                </a:schemeClr>
              </a:solidFill>
              <a:effectLst/>
              <a:latin typeface="Arial"/>
              <a:ea typeface="SimSun"/>
              <a:cs typeface="Times New Roman"/>
            </a:endParaRPr>
          </a:p>
          <a:p>
            <a:pPr algn="r">
              <a:spcAft>
                <a:spcPts val="0"/>
              </a:spcAft>
            </a:pPr>
            <a:endParaRPr lang="ca-ES" sz="1200" dirty="0">
              <a:solidFill>
                <a:schemeClr val="tx1">
                  <a:lumMod val="75000"/>
                  <a:lumOff val="25000"/>
                </a:schemeClr>
              </a:solidFill>
              <a:effectLst/>
              <a:latin typeface="Calisto MT"/>
              <a:ea typeface="SimSun"/>
              <a:cs typeface="Times New Roman"/>
            </a:endParaRPr>
          </a:p>
        </p:txBody>
      </p:sp>
      <p:pic>
        <p:nvPicPr>
          <p:cNvPr id="4" name="Imagen 3"/>
          <p:cNvPicPr>
            <a:picLocks noChangeAspect="1"/>
          </p:cNvPicPr>
          <p:nvPr/>
        </p:nvPicPr>
        <p:blipFill>
          <a:blip r:embed="rId4"/>
          <a:stretch>
            <a:fillRect/>
          </a:stretch>
        </p:blipFill>
        <p:spPr>
          <a:xfrm>
            <a:off x="272048" y="172928"/>
            <a:ext cx="1903262" cy="1912778"/>
          </a:xfrm>
          <a:prstGeom prst="rect">
            <a:avLst/>
          </a:prstGeom>
        </p:spPr>
      </p:pic>
    </p:spTree>
    <p:extLst>
      <p:ext uri="{BB962C8B-B14F-4D97-AF65-F5344CB8AC3E}">
        <p14:creationId xmlns:p14="http://schemas.microsoft.com/office/powerpoint/2010/main" val="348967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036291" y="692728"/>
            <a:ext cx="7089622" cy="599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horz" wrap="square" lIns="137160" tIns="0" rIns="137160" bIns="0" anchor="t" anchorCtr="0" upright="1">
            <a:noAutofit/>
          </a:bodyPr>
          <a:lstStyle/>
          <a:p>
            <a:pPr algn="just">
              <a:spcAft>
                <a:spcPts val="600"/>
              </a:spcAft>
            </a:pPr>
            <a:r>
              <a:rPr lang="ca-ES" sz="1400" b="1" kern="0" dirty="0">
                <a:solidFill>
                  <a:schemeClr val="tx1">
                    <a:lumMod val="75000"/>
                    <a:lumOff val="25000"/>
                  </a:schemeClr>
                </a:solidFill>
                <a:latin typeface="Arial Narrow"/>
                <a:ea typeface="SimSun"/>
                <a:cs typeface="Times New Roman"/>
              </a:rPr>
              <a:t>-Les dades preliminars de l’ocupació dels establiments hotelers de la demarcació de Lleida durant </a:t>
            </a:r>
            <a:r>
              <a:rPr lang="ca-ES" sz="1400" b="1" kern="0" dirty="0">
                <a:solidFill>
                  <a:srgbClr val="FF0000"/>
                </a:solidFill>
                <a:latin typeface="Arial Narrow"/>
                <a:ea typeface="SimSun"/>
                <a:cs typeface="Times New Roman"/>
              </a:rPr>
              <a:t>el mes de juliol de 2018 manifesten que aquest ha estat un bon mes en termes generals, que continua la clara tendència expansiva del sector hoteler lleidatà registrada durant els primers set mesos de l’any</a:t>
            </a:r>
            <a:r>
              <a:rPr lang="ca-ES" sz="1400" b="1" kern="0" dirty="0">
                <a:solidFill>
                  <a:schemeClr val="tx1">
                    <a:lumMod val="75000"/>
                    <a:lumOff val="25000"/>
                  </a:schemeClr>
                </a:solidFill>
                <a:latin typeface="Arial Narrow"/>
                <a:ea typeface="SimSun"/>
                <a:cs typeface="Times New Roman"/>
              </a:rPr>
              <a:t>. El comportament del sector hoteler lleidatà al mes de juliol, tot i ser positiu mostra una relativa desacceleració respecte als mesos de gener a juny de 2018.</a:t>
            </a:r>
          </a:p>
          <a:p>
            <a:pPr algn="just">
              <a:spcAft>
                <a:spcPts val="600"/>
              </a:spcAft>
            </a:pPr>
            <a:r>
              <a:rPr lang="ca-ES" sz="1400" b="1" kern="0" dirty="0">
                <a:solidFill>
                  <a:srgbClr val="FF0000"/>
                </a:solidFill>
                <a:latin typeface="Arial Narrow"/>
                <a:ea typeface="SimSun"/>
                <a:cs typeface="Times New Roman"/>
              </a:rPr>
              <a:t>-Aquesta dinàmica positiva, ho és més encara si la comparem amb els resultats negatius dels món hoteler assolits en el conjunt de Catalunya i d’Espanya -especialment negatius han estat en el cas català-. </a:t>
            </a:r>
            <a:r>
              <a:rPr lang="ca-ES" sz="1400" b="1" kern="0" dirty="0">
                <a:solidFill>
                  <a:schemeClr val="tx1">
                    <a:lumMod val="75000"/>
                    <a:lumOff val="25000"/>
                  </a:schemeClr>
                </a:solidFill>
                <a:latin typeface="Arial Narrow"/>
                <a:ea typeface="SimSun"/>
                <a:cs typeface="Times New Roman"/>
              </a:rPr>
              <a:t>Els hotels lleidatans creixen un 1,5% el seu nombre de viatgers, mentre que a Catalunya cauen en un 3,6% i a Espanya cauen un 1,9%. Aquest comportament diferenciat de Lleida vers als altres territoris, és encara més evident en el terreny de les pernoctacions.</a:t>
            </a:r>
          </a:p>
          <a:p>
            <a:pPr algn="just">
              <a:spcAft>
                <a:spcPts val="600"/>
              </a:spcAft>
            </a:pPr>
            <a:r>
              <a:rPr lang="ca-ES" sz="1400" b="1" kern="0" dirty="0">
                <a:solidFill>
                  <a:schemeClr val="tx1">
                    <a:lumMod val="75000"/>
                    <a:lumOff val="25000"/>
                  </a:schemeClr>
                </a:solidFill>
                <a:latin typeface="Arial Narrow"/>
                <a:ea typeface="SimSun"/>
                <a:cs typeface="Times New Roman"/>
              </a:rPr>
              <a:t>-Els viatgers que resideixen a Catalunya i Espanya que s’han allotjat als hotels lleidatans han crescut un 0,6%, mentre que els estrangers han crescut un important 5,7%.</a:t>
            </a:r>
          </a:p>
          <a:p>
            <a:pPr algn="just">
              <a:spcAft>
                <a:spcPts val="600"/>
              </a:spcAft>
            </a:pPr>
            <a:r>
              <a:rPr lang="ca-ES" sz="1400" b="1" kern="0" dirty="0">
                <a:solidFill>
                  <a:schemeClr val="tx1">
                    <a:lumMod val="75000"/>
                    <a:lumOff val="25000"/>
                  </a:schemeClr>
                </a:solidFill>
                <a:latin typeface="Arial Narrow"/>
                <a:ea typeface="SimSun"/>
                <a:cs typeface="Times New Roman"/>
              </a:rPr>
              <a:t>-Els estrangers representen el 18% dels viatgers allotjats als hotels lleidatans, molt per sota del 65% que s’assoleix a Catalunya i del 54% d’Espanya.</a:t>
            </a:r>
          </a:p>
          <a:p>
            <a:pPr algn="just">
              <a:spcAft>
                <a:spcPts val="600"/>
              </a:spcAft>
            </a:pPr>
            <a:r>
              <a:rPr lang="ca-ES" sz="1400" b="1" kern="0" dirty="0">
                <a:solidFill>
                  <a:schemeClr val="tx1">
                    <a:lumMod val="75000"/>
                    <a:lumOff val="25000"/>
                  </a:schemeClr>
                </a:solidFill>
                <a:latin typeface="Arial Narrow"/>
                <a:ea typeface="SimSun"/>
                <a:cs typeface="Times New Roman"/>
              </a:rPr>
              <a:t>-L’estada mitjana dels viatgers als hotels lleidatans ha estat de 2,2 nits per persona, per sota dels valors registrats a la resta de Catalunya i d’Espanya. Aquest fet incideix en reduir els ingressos dels hotels lleidatans, respecte als dels altres territoris.</a:t>
            </a:r>
          </a:p>
          <a:p>
            <a:pPr algn="just">
              <a:spcAft>
                <a:spcPts val="600"/>
              </a:spcAft>
            </a:pPr>
            <a:r>
              <a:rPr lang="ca-ES" sz="1400" b="1" kern="0" dirty="0">
                <a:solidFill>
                  <a:schemeClr val="tx1">
                    <a:lumMod val="75000"/>
                    <a:lumOff val="25000"/>
                  </a:schemeClr>
                </a:solidFill>
                <a:latin typeface="Arial Narrow"/>
                <a:ea typeface="SimSun"/>
                <a:cs typeface="Times New Roman"/>
              </a:rPr>
              <a:t>-</a:t>
            </a:r>
            <a:r>
              <a:rPr lang="ca-ES" sz="1400" b="1" kern="0" dirty="0">
                <a:solidFill>
                  <a:srgbClr val="FF0000"/>
                </a:solidFill>
                <a:latin typeface="Arial Narrow"/>
                <a:ea typeface="SimSun"/>
                <a:cs typeface="Times New Roman"/>
              </a:rPr>
              <a:t>La dinàmica territorial del mes de juliol mostra un notable creixement dels viatgers al Pla de Lleida amb un 6,7% respecte al mes de juliol de l’any anterior</a:t>
            </a:r>
            <a:r>
              <a:rPr lang="ca-ES" sz="1400" b="1" kern="0" dirty="0">
                <a:solidFill>
                  <a:schemeClr val="tx1">
                    <a:lumMod val="75000"/>
                    <a:lumOff val="25000"/>
                  </a:schemeClr>
                </a:solidFill>
                <a:latin typeface="Arial Narrow"/>
                <a:ea typeface="SimSun"/>
                <a:cs typeface="Times New Roman"/>
              </a:rPr>
              <a:t>. També els hotels dels Pirineus lleidatans han crescut força, amb un 4%. En canvi, la Val d’Aran ha registrat una significativa caiguda dels viatgers en els seus hotels.</a:t>
            </a:r>
          </a:p>
          <a:p>
            <a:pPr algn="just">
              <a:spcAft>
                <a:spcPts val="600"/>
              </a:spcAft>
            </a:pPr>
            <a:r>
              <a:rPr lang="ca-ES" sz="1400" b="1" kern="0" dirty="0">
                <a:solidFill>
                  <a:schemeClr val="tx1">
                    <a:lumMod val="75000"/>
                    <a:lumOff val="25000"/>
                  </a:schemeClr>
                </a:solidFill>
                <a:latin typeface="Arial Narrow"/>
                <a:ea typeface="SimSun"/>
                <a:cs typeface="Times New Roman"/>
              </a:rPr>
              <a:t>-El 45% dels viatgers es van allotjat en hotels ubicats als Pirineus lleidatans, un 24% a la Val d’Aran i un 31% als pobles i viles de les comarques de la meitat sud de la província de Lleida (el Pla de Lleida o Terres de Lleida). El predomini de les zones de muntanya i premuntanya és aclaparador.</a:t>
            </a:r>
          </a:p>
          <a:p>
            <a:pPr algn="just">
              <a:spcAft>
                <a:spcPts val="600"/>
              </a:spcAft>
            </a:pPr>
            <a:endParaRPr lang="ca-ES" sz="1400" b="1" kern="0" dirty="0">
              <a:solidFill>
                <a:schemeClr val="tx1">
                  <a:lumMod val="75000"/>
                  <a:lumOff val="25000"/>
                </a:schemeClr>
              </a:solidFill>
              <a:latin typeface="Arial Narrow"/>
              <a:ea typeface="SimSun"/>
              <a:cs typeface="Times New Roman"/>
            </a:endParaRPr>
          </a:p>
          <a:p>
            <a:pPr algn="just">
              <a:spcAft>
                <a:spcPts val="600"/>
              </a:spcAft>
            </a:pPr>
            <a:endParaRPr lang="ca-ES" sz="1400" b="1" kern="0" dirty="0">
              <a:solidFill>
                <a:schemeClr val="tx1">
                  <a:lumMod val="75000"/>
                  <a:lumOff val="25000"/>
                </a:schemeClr>
              </a:solidFill>
              <a:latin typeface="Arial Narrow"/>
              <a:ea typeface="SimSun"/>
              <a:cs typeface="Times New Roman"/>
            </a:endParaRPr>
          </a:p>
        </p:txBody>
      </p:sp>
      <p:sp>
        <p:nvSpPr>
          <p:cNvPr id="7" name="Text Box 3"/>
          <p:cNvSpPr txBox="1">
            <a:spLocks noChangeArrowheads="1"/>
          </p:cNvSpPr>
          <p:nvPr/>
        </p:nvSpPr>
        <p:spPr bwMode="auto">
          <a:xfrm>
            <a:off x="-187752" y="1856824"/>
            <a:ext cx="3823655" cy="4285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Lst>
        </p:spPr>
        <p:txBody>
          <a:bodyPr rot="0" vert="horz" wrap="square" lIns="91440" tIns="0" rIns="91440" bIns="0" anchor="t" anchorCtr="0" upright="1">
            <a:noAutofit/>
          </a:bodyPr>
          <a:lstStyle/>
          <a:p>
            <a:pPr algn="r">
              <a:spcAft>
                <a:spcPts val="0"/>
              </a:spcAft>
            </a:pPr>
            <a:r>
              <a:rPr lang="es-ES" sz="3600" b="1" kern="1400" dirty="0" err="1">
                <a:solidFill>
                  <a:schemeClr val="tx2">
                    <a:lumMod val="60000"/>
                    <a:lumOff val="40000"/>
                  </a:schemeClr>
                </a:solidFill>
                <a:latin typeface="Charter Black"/>
                <a:ea typeface="SimSun"/>
                <a:cs typeface="Trebuchet MS"/>
              </a:rPr>
              <a:t>Evolució</a:t>
            </a:r>
            <a:r>
              <a:rPr lang="es-ES" sz="3600" b="1" kern="1400" dirty="0">
                <a:solidFill>
                  <a:schemeClr val="tx2">
                    <a:lumMod val="60000"/>
                    <a:lumOff val="40000"/>
                  </a:schemeClr>
                </a:solidFill>
                <a:latin typeface="Charter Black"/>
                <a:ea typeface="SimSun"/>
                <a:cs typeface="Trebuchet MS"/>
              </a:rPr>
              <a:t> del </a:t>
            </a:r>
            <a:r>
              <a:rPr lang="es-ES" sz="3600" b="1" kern="1400" dirty="0" err="1">
                <a:solidFill>
                  <a:schemeClr val="tx2">
                    <a:lumMod val="60000"/>
                    <a:lumOff val="40000"/>
                  </a:schemeClr>
                </a:solidFill>
                <a:latin typeface="Charter Black"/>
                <a:ea typeface="SimSun"/>
                <a:cs typeface="Trebuchet MS"/>
              </a:rPr>
              <a:t>comportament</a:t>
            </a:r>
            <a:r>
              <a:rPr lang="es-ES" sz="3600" b="1" kern="1400" dirty="0">
                <a:solidFill>
                  <a:schemeClr val="tx2">
                    <a:lumMod val="60000"/>
                    <a:lumOff val="40000"/>
                  </a:schemeClr>
                </a:solidFill>
                <a:latin typeface="Charter Black"/>
                <a:ea typeface="SimSun"/>
                <a:cs typeface="Trebuchet MS"/>
              </a:rPr>
              <a:t> </a:t>
            </a:r>
            <a:r>
              <a:rPr lang="es-ES" sz="3600" b="1" kern="1400" dirty="0" err="1">
                <a:solidFill>
                  <a:schemeClr val="tx2">
                    <a:lumMod val="60000"/>
                    <a:lumOff val="40000"/>
                  </a:schemeClr>
                </a:solidFill>
                <a:latin typeface="Charter Black"/>
                <a:ea typeface="SimSun"/>
                <a:cs typeface="Trebuchet MS"/>
              </a:rPr>
              <a:t>dels</a:t>
            </a:r>
            <a:r>
              <a:rPr lang="es-ES" sz="3600" b="1" kern="1400" dirty="0">
                <a:solidFill>
                  <a:schemeClr val="tx2">
                    <a:lumMod val="60000"/>
                    <a:lumOff val="40000"/>
                  </a:schemeClr>
                </a:solidFill>
                <a:latin typeface="Charter Black"/>
                <a:ea typeface="SimSun"/>
                <a:cs typeface="Trebuchet MS"/>
              </a:rPr>
              <a:t> </a:t>
            </a:r>
            <a:r>
              <a:rPr lang="es-ES" sz="3600" b="1" kern="1400" dirty="0" err="1">
                <a:solidFill>
                  <a:schemeClr val="tx2">
                    <a:lumMod val="60000"/>
                    <a:lumOff val="40000"/>
                  </a:schemeClr>
                </a:solidFill>
                <a:latin typeface="Charter Black"/>
                <a:ea typeface="SimSun"/>
                <a:cs typeface="Trebuchet MS"/>
              </a:rPr>
              <a:t>establiments</a:t>
            </a:r>
            <a:r>
              <a:rPr lang="es-ES" sz="3600" b="1" kern="1400" dirty="0">
                <a:solidFill>
                  <a:schemeClr val="tx2">
                    <a:lumMod val="60000"/>
                    <a:lumOff val="40000"/>
                  </a:schemeClr>
                </a:solidFill>
                <a:latin typeface="Charter Black"/>
                <a:ea typeface="SimSun"/>
                <a:cs typeface="Trebuchet MS"/>
              </a:rPr>
              <a:t> </a:t>
            </a:r>
            <a:r>
              <a:rPr lang="es-ES" sz="3600" b="1" kern="1400" dirty="0" err="1">
                <a:solidFill>
                  <a:schemeClr val="tx2">
                    <a:lumMod val="60000"/>
                    <a:lumOff val="40000"/>
                  </a:schemeClr>
                </a:solidFill>
                <a:latin typeface="Charter Black"/>
                <a:ea typeface="SimSun"/>
                <a:cs typeface="Trebuchet MS"/>
              </a:rPr>
              <a:t>hotelers</a:t>
            </a:r>
            <a:r>
              <a:rPr lang="es-ES" sz="3600" b="1" kern="1400" dirty="0">
                <a:solidFill>
                  <a:schemeClr val="tx2">
                    <a:lumMod val="60000"/>
                    <a:lumOff val="40000"/>
                  </a:schemeClr>
                </a:solidFill>
                <a:latin typeface="Charter Black"/>
                <a:ea typeface="SimSun"/>
                <a:cs typeface="Trebuchet MS"/>
              </a:rPr>
              <a:t> a la </a:t>
            </a:r>
            <a:r>
              <a:rPr lang="es-ES" sz="3600" b="1" kern="1400" dirty="0" err="1">
                <a:solidFill>
                  <a:schemeClr val="tx2">
                    <a:lumMod val="60000"/>
                    <a:lumOff val="40000"/>
                  </a:schemeClr>
                </a:solidFill>
                <a:latin typeface="Charter Black"/>
                <a:ea typeface="SimSun"/>
                <a:cs typeface="Trebuchet MS"/>
              </a:rPr>
              <a:t>demarcació</a:t>
            </a:r>
            <a:r>
              <a:rPr lang="es-ES" sz="3600" b="1" kern="1400" dirty="0">
                <a:solidFill>
                  <a:schemeClr val="tx2">
                    <a:lumMod val="60000"/>
                    <a:lumOff val="40000"/>
                  </a:schemeClr>
                </a:solidFill>
                <a:latin typeface="Charter Black"/>
                <a:ea typeface="SimSun"/>
                <a:cs typeface="Trebuchet MS"/>
              </a:rPr>
              <a:t> de Lleida, </a:t>
            </a:r>
            <a:r>
              <a:rPr lang="es-ES" sz="3600" b="1" kern="1400" dirty="0" err="1">
                <a:solidFill>
                  <a:schemeClr val="tx2">
                    <a:lumMod val="60000"/>
                    <a:lumOff val="40000"/>
                  </a:schemeClr>
                </a:solidFill>
                <a:latin typeface="Charter Black"/>
                <a:ea typeface="SimSun"/>
                <a:cs typeface="Trebuchet MS"/>
              </a:rPr>
              <a:t>durant</a:t>
            </a:r>
            <a:r>
              <a:rPr lang="es-ES" sz="3600" b="1" kern="1400" dirty="0">
                <a:solidFill>
                  <a:schemeClr val="tx2">
                    <a:lumMod val="60000"/>
                    <a:lumOff val="40000"/>
                  </a:schemeClr>
                </a:solidFill>
                <a:latin typeface="Charter Black"/>
                <a:ea typeface="SimSun"/>
                <a:cs typeface="Trebuchet MS"/>
              </a:rPr>
              <a:t> el </a:t>
            </a:r>
            <a:r>
              <a:rPr lang="es-ES" sz="3600" b="1" kern="1400" dirty="0" err="1">
                <a:solidFill>
                  <a:schemeClr val="tx2">
                    <a:lumMod val="60000"/>
                    <a:lumOff val="40000"/>
                  </a:schemeClr>
                </a:solidFill>
                <a:latin typeface="Charter Black"/>
                <a:ea typeface="SimSun"/>
                <a:cs typeface="Trebuchet MS"/>
              </a:rPr>
              <a:t>juliol</a:t>
            </a:r>
            <a:r>
              <a:rPr lang="es-ES" sz="3600" b="1" kern="1400" dirty="0">
                <a:solidFill>
                  <a:schemeClr val="tx2">
                    <a:lumMod val="60000"/>
                    <a:lumOff val="40000"/>
                  </a:schemeClr>
                </a:solidFill>
                <a:latin typeface="Charter Black"/>
                <a:ea typeface="SimSun"/>
                <a:cs typeface="Trebuchet MS"/>
              </a:rPr>
              <a:t> de 2018. </a:t>
            </a:r>
            <a:endParaRPr lang="ca-ES" sz="3600" kern="1400" dirty="0">
              <a:solidFill>
                <a:schemeClr val="tx2">
                  <a:lumMod val="60000"/>
                  <a:lumOff val="40000"/>
                </a:schemeClr>
              </a:solidFill>
              <a:effectLst/>
              <a:latin typeface="Calisto MT"/>
              <a:ea typeface="SimSun"/>
              <a:cs typeface="Trebuchet MS"/>
            </a:endParaRPr>
          </a:p>
        </p:txBody>
      </p:sp>
      <p:sp>
        <p:nvSpPr>
          <p:cNvPr id="8" name="Rectángulo 7"/>
          <p:cNvSpPr/>
          <p:nvPr/>
        </p:nvSpPr>
        <p:spPr>
          <a:xfrm rot="16200000">
            <a:off x="8347501" y="3155490"/>
            <a:ext cx="6858001" cy="769441"/>
          </a:xfrm>
          <a:prstGeom prst="rect">
            <a:avLst/>
          </a:prstGeom>
          <a:blipFill>
            <a:blip r:embed="rId3">
              <a:alphaModFix amt="9000"/>
            </a:blip>
            <a:tile tx="0" ty="0" sx="100000" sy="100000" flip="none" algn="tl"/>
          </a:blipFill>
        </p:spPr>
        <p:txBody>
          <a:bodyPr wrap="square">
            <a:spAutoFit/>
          </a:bodyPr>
          <a:lstStyle/>
          <a:p>
            <a:pPr algn="ctr">
              <a:spcAft>
                <a:spcPts val="0"/>
              </a:spcAft>
            </a:pPr>
            <a:r>
              <a:rPr lang="es-ES_tradnl" sz="4400" b="1" dirty="0">
                <a:ln w="19050" cap="flat" cmpd="sng" algn="ctr">
                  <a:solidFill>
                    <a:schemeClr val="accent1">
                      <a:alpha val="9000"/>
                    </a:schemeClr>
                  </a:solidFill>
                  <a:prstDash val="solid"/>
                  <a:round/>
                </a:ln>
                <a:solidFill>
                  <a:srgbClr val="FF000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F</a:t>
            </a:r>
            <a:r>
              <a:rPr lang="es-ES_tradnl" sz="44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lash</a:t>
            </a:r>
            <a:r>
              <a:rPr lang="es-ES_tradnl" sz="4400" b="1" dirty="0">
                <a:ln w="19050" cap="flat" cmpd="sng" algn="ctr">
                  <a:solidFill>
                    <a:schemeClr val="accent1">
                      <a:alpha val="9000"/>
                    </a:schemeClr>
                  </a:solidFill>
                  <a:prstDash val="solid"/>
                  <a:round/>
                </a:ln>
                <a:solidFill>
                  <a:srgbClr val="041428"/>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a:t>
            </a:r>
            <a:r>
              <a:rPr lang="es-ES_tradnl" sz="4400" b="1" dirty="0" err="1">
                <a:ln w="19050" cap="flat" cmpd="sng" algn="ctr">
                  <a:solidFill>
                    <a:schemeClr val="accent1">
                      <a:alpha val="9000"/>
                    </a:schemeClr>
                  </a:solidFill>
                  <a:prstDash val="solid"/>
                  <a:round/>
                </a:ln>
                <a:solidFill>
                  <a:srgbClr val="00B0F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I</a:t>
            </a:r>
            <a:r>
              <a:rPr lang="es-ES_tradnl" sz="4400" b="1" dirty="0" err="1">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nformatiu</a:t>
            </a:r>
            <a:r>
              <a:rPr lang="es-ES_tradnl" sz="4400" b="1" dirty="0">
                <a:ln w="19050" cap="flat" cmpd="sng" algn="ctr">
                  <a:solidFill>
                    <a:schemeClr val="accent1">
                      <a:alpha val="9000"/>
                    </a:schemeClr>
                  </a:solidFill>
                  <a:prstDash val="solid"/>
                  <a:round/>
                </a:ln>
                <a:solidFill>
                  <a:srgbClr val="5F8804"/>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24</a:t>
            </a:r>
            <a:r>
              <a:rPr lang="es-ES_tradnl" sz="4400" b="1" dirty="0">
                <a:ln w="19050" cap="flat" cmpd="sng" algn="ctr">
                  <a:solidFill>
                    <a:schemeClr val="accent1">
                      <a:alpha val="9000"/>
                    </a:schemeClr>
                  </a:solidFill>
                  <a:prstDash val="solid"/>
                  <a:round/>
                </a:ln>
                <a:solidFill>
                  <a:srgbClr val="E6AF00"/>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 </a:t>
            </a:r>
            <a:r>
              <a:rPr lang="es-ES_tradnl" sz="44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rPr>
              <a:t>(2018)</a:t>
            </a:r>
            <a:endParaRPr lang="ca-ES" sz="4400" b="1" dirty="0">
              <a:ln w="19050" cap="flat" cmpd="sng" algn="ctr">
                <a:solidFill>
                  <a:schemeClr val="accent1">
                    <a:alpha val="9000"/>
                  </a:schemeClr>
                </a:solidFill>
                <a:prstDash val="solid"/>
                <a:round/>
              </a:ln>
              <a:solidFill>
                <a:schemeClr val="bg1">
                  <a:lumMod val="75000"/>
                  <a:lumOff val="25000"/>
                </a:schemeClr>
              </a:solidFill>
              <a:effectLst>
                <a:outerShdw blurRad="50000" dist="50800" dir="7500000" algn="tl">
                  <a:srgbClr val="000000">
                    <a:alpha val="35000"/>
                  </a:srgbClr>
                </a:outerShdw>
              </a:effectLst>
              <a:latin typeface="Franklin Gothic Demi Cond" panose="020B0706030402020204" pitchFamily="34" charset="0"/>
              <a:ea typeface="Segoe UI Black" panose="020B0A02040204020203" pitchFamily="34" charset="0"/>
              <a:cs typeface="Segoe UI Black" panose="020B0A02040204020203" pitchFamily="34" charset="0"/>
            </a:endParaRPr>
          </a:p>
        </p:txBody>
      </p:sp>
      <p:pic>
        <p:nvPicPr>
          <p:cNvPr id="2" name="Imagen 1"/>
          <p:cNvPicPr>
            <a:picLocks noChangeAspect="1"/>
          </p:cNvPicPr>
          <p:nvPr/>
        </p:nvPicPr>
        <p:blipFill>
          <a:blip r:embed="rId4"/>
          <a:stretch>
            <a:fillRect/>
          </a:stretch>
        </p:blipFill>
        <p:spPr>
          <a:xfrm>
            <a:off x="120555" y="29184"/>
            <a:ext cx="869912" cy="875489"/>
          </a:xfrm>
          <a:prstGeom prst="rect">
            <a:avLst/>
          </a:prstGeom>
        </p:spPr>
      </p:pic>
      <p:sp>
        <p:nvSpPr>
          <p:cNvPr id="3" name="CuadroTexto 2">
            <a:extLst>
              <a:ext uri="{FF2B5EF4-FFF2-40B4-BE49-F238E27FC236}">
                <a16:creationId xmlns:a16="http://schemas.microsoft.com/office/drawing/2014/main" id="{B2F4B2AA-DD63-4F14-9780-02FB0FFBB8E3}"/>
              </a:ext>
            </a:extLst>
          </p:cNvPr>
          <p:cNvSpPr txBox="1"/>
          <p:nvPr/>
        </p:nvSpPr>
        <p:spPr>
          <a:xfrm>
            <a:off x="8294253" y="111210"/>
            <a:ext cx="2761673" cy="461665"/>
          </a:xfrm>
          <a:prstGeom prst="rect">
            <a:avLst/>
          </a:prstGeom>
          <a:noFill/>
        </p:spPr>
        <p:txBody>
          <a:bodyPr wrap="square" rtlCol="0">
            <a:spAutoFit/>
          </a:bodyPr>
          <a:lstStyle/>
          <a:p>
            <a:pPr algn="r"/>
            <a:r>
              <a:rPr lang="ca-ES" sz="2400" b="1" kern="1400" dirty="0">
                <a:solidFill>
                  <a:schemeClr val="tx2">
                    <a:lumMod val="60000"/>
                    <a:lumOff val="40000"/>
                  </a:schemeClr>
                </a:solidFill>
                <a:latin typeface="Charter Black"/>
                <a:ea typeface="SimSun"/>
              </a:rPr>
              <a:t>Resum executiu</a:t>
            </a:r>
          </a:p>
        </p:txBody>
      </p:sp>
    </p:spTree>
    <p:extLst>
      <p:ext uri="{BB962C8B-B14F-4D97-AF65-F5344CB8AC3E}">
        <p14:creationId xmlns:p14="http://schemas.microsoft.com/office/powerpoint/2010/main" val="288418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rot="16200000">
            <a:off x="8659938" y="3179138"/>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algn="ctr">
              <a:spcAft>
                <a:spcPts val="0"/>
              </a:spcAft>
            </a:pPr>
            <a:r>
              <a:rPr lang="es-ES" sz="1600" b="1" kern="1400" dirty="0" err="1">
                <a:solidFill>
                  <a:schemeClr val="bg1"/>
                </a:solidFill>
                <a:latin typeface="Arial"/>
                <a:ea typeface="SimSun"/>
                <a:cs typeface="Trebuchet MS"/>
              </a:rPr>
              <a:t>Dinàmica</a:t>
            </a:r>
            <a:r>
              <a:rPr lang="es-ES" sz="1600" b="1" kern="1400" dirty="0">
                <a:solidFill>
                  <a:schemeClr val="bg1"/>
                </a:solidFill>
                <a:latin typeface="Arial"/>
                <a:ea typeface="SimSun"/>
                <a:cs typeface="Trebuchet MS"/>
              </a:rPr>
              <a:t> de </a:t>
            </a:r>
            <a:r>
              <a:rPr lang="es-ES" sz="1600" b="1" kern="1400" dirty="0" err="1">
                <a:solidFill>
                  <a:schemeClr val="bg1"/>
                </a:solidFill>
                <a:latin typeface="Arial"/>
                <a:ea typeface="SimSun"/>
                <a:cs typeface="Trebuchet MS"/>
              </a:rPr>
              <a:t>l’ocupació</a:t>
            </a:r>
            <a:r>
              <a:rPr lang="es-ES" sz="1600" b="1" kern="1400" dirty="0">
                <a:solidFill>
                  <a:schemeClr val="bg1"/>
                </a:solidFill>
                <a:latin typeface="Arial"/>
                <a:ea typeface="SimSun"/>
                <a:cs typeface="Trebuchet MS"/>
              </a:rPr>
              <a:t> hotelera a la </a:t>
            </a:r>
            <a:r>
              <a:rPr lang="es-ES" sz="1600" b="1" kern="1400" dirty="0" err="1">
                <a:solidFill>
                  <a:schemeClr val="bg1"/>
                </a:solidFill>
                <a:latin typeface="Arial"/>
                <a:ea typeface="SimSun"/>
                <a:cs typeface="Trebuchet MS"/>
              </a:rPr>
              <a:t>demarcació</a:t>
            </a:r>
            <a:r>
              <a:rPr lang="es-ES" sz="1600" b="1" kern="1400" dirty="0">
                <a:solidFill>
                  <a:schemeClr val="bg1"/>
                </a:solidFill>
                <a:latin typeface="Arial"/>
                <a:ea typeface="SimSun"/>
                <a:cs typeface="Trebuchet MS"/>
              </a:rPr>
              <a:t> de Lleida </a:t>
            </a:r>
            <a:r>
              <a:rPr lang="es-ES" sz="1600" b="1" kern="1400" dirty="0" err="1">
                <a:solidFill>
                  <a:schemeClr val="bg1"/>
                </a:solidFill>
                <a:latin typeface="Arial"/>
                <a:ea typeface="SimSun"/>
                <a:cs typeface="Trebuchet MS"/>
              </a:rPr>
              <a:t>durant</a:t>
            </a:r>
            <a:r>
              <a:rPr lang="es-ES" sz="1600" b="1" kern="1400" dirty="0">
                <a:solidFill>
                  <a:schemeClr val="bg1"/>
                </a:solidFill>
                <a:latin typeface="Arial"/>
                <a:ea typeface="SimSun"/>
                <a:cs typeface="Trebuchet MS"/>
              </a:rPr>
              <a:t> el </a:t>
            </a:r>
            <a:r>
              <a:rPr lang="es-ES" sz="1600" b="1" kern="1400" dirty="0" err="1">
                <a:solidFill>
                  <a:schemeClr val="bg1"/>
                </a:solidFill>
                <a:latin typeface="Arial"/>
                <a:ea typeface="SimSun"/>
                <a:cs typeface="Trebuchet MS"/>
              </a:rPr>
              <a:t>juliol</a:t>
            </a:r>
            <a:r>
              <a:rPr lang="es-ES" sz="1600" b="1" kern="1400" dirty="0">
                <a:solidFill>
                  <a:schemeClr val="bg1"/>
                </a:solidFill>
                <a:latin typeface="Arial"/>
                <a:ea typeface="SimSun"/>
                <a:cs typeface="Trebuchet MS"/>
              </a:rPr>
              <a:t> de 2018</a:t>
            </a:r>
          </a:p>
          <a:p>
            <a:pPr algn="ctr">
              <a:spcAft>
                <a:spcPts val="0"/>
              </a:spcAft>
            </a:pPr>
            <a:r>
              <a:rPr lang="es-ES" sz="1600" b="1" kern="1400" dirty="0">
                <a:solidFill>
                  <a:schemeClr val="bg1"/>
                </a:solidFill>
                <a:latin typeface="Arial"/>
                <a:ea typeface="SimSun"/>
                <a:cs typeface="Trebuchet MS"/>
              </a:rPr>
              <a:t> </a:t>
            </a:r>
          </a:p>
        </p:txBody>
      </p:sp>
      <p:sp>
        <p:nvSpPr>
          <p:cNvPr id="2" name="CuadroTexto 1"/>
          <p:cNvSpPr txBox="1"/>
          <p:nvPr/>
        </p:nvSpPr>
        <p:spPr>
          <a:xfrm>
            <a:off x="3233176" y="2475712"/>
            <a:ext cx="5162832" cy="2062103"/>
          </a:xfrm>
          <a:prstGeom prst="rect">
            <a:avLst/>
          </a:prstGeom>
          <a:noFill/>
        </p:spPr>
        <p:txBody>
          <a:bodyPr wrap="square" rtlCol="0">
            <a:spAutoFit/>
          </a:bodyPr>
          <a:lstStyle/>
          <a:p>
            <a:pPr algn="ctr"/>
            <a:r>
              <a:rPr lang="es-ES" sz="3200" b="1" kern="1400" dirty="0" err="1">
                <a:solidFill>
                  <a:schemeClr val="tx1">
                    <a:lumMod val="75000"/>
                    <a:lumOff val="25000"/>
                  </a:schemeClr>
                </a:solidFill>
                <a:latin typeface="Charter Black"/>
                <a:ea typeface="SimSun"/>
                <a:cs typeface="Trebuchet MS"/>
              </a:rPr>
              <a:t>Dinàmica</a:t>
            </a:r>
            <a:r>
              <a:rPr lang="es-ES" sz="3200" b="1" kern="1400" dirty="0">
                <a:solidFill>
                  <a:schemeClr val="tx1">
                    <a:lumMod val="75000"/>
                    <a:lumOff val="25000"/>
                  </a:schemeClr>
                </a:solidFill>
                <a:latin typeface="Charter Black"/>
                <a:ea typeface="SimSun"/>
                <a:cs typeface="Trebuchet MS"/>
              </a:rPr>
              <a:t> de </a:t>
            </a:r>
            <a:r>
              <a:rPr lang="es-ES" sz="3200" b="1" kern="1400" dirty="0" err="1">
                <a:solidFill>
                  <a:schemeClr val="tx1">
                    <a:lumMod val="75000"/>
                    <a:lumOff val="25000"/>
                  </a:schemeClr>
                </a:solidFill>
                <a:latin typeface="Charter Black"/>
                <a:ea typeface="SimSun"/>
                <a:cs typeface="Trebuchet MS"/>
              </a:rPr>
              <a:t>l’ocupació</a:t>
            </a:r>
            <a:r>
              <a:rPr lang="es-ES" sz="3200" b="1" kern="1400" dirty="0">
                <a:solidFill>
                  <a:schemeClr val="tx1">
                    <a:lumMod val="75000"/>
                    <a:lumOff val="25000"/>
                  </a:schemeClr>
                </a:solidFill>
                <a:latin typeface="Charter Black"/>
                <a:ea typeface="SimSun"/>
                <a:cs typeface="Trebuchet MS"/>
              </a:rPr>
              <a:t> hotelera a la </a:t>
            </a:r>
            <a:r>
              <a:rPr lang="es-ES" sz="3200" b="1" kern="1400" dirty="0" err="1">
                <a:solidFill>
                  <a:schemeClr val="tx1">
                    <a:lumMod val="75000"/>
                    <a:lumOff val="25000"/>
                  </a:schemeClr>
                </a:solidFill>
                <a:latin typeface="Charter Black"/>
                <a:ea typeface="SimSun"/>
                <a:cs typeface="Trebuchet MS"/>
              </a:rPr>
              <a:t>demarcació</a:t>
            </a:r>
            <a:r>
              <a:rPr lang="es-ES" sz="3200" b="1" kern="1400" dirty="0">
                <a:solidFill>
                  <a:schemeClr val="tx1">
                    <a:lumMod val="75000"/>
                    <a:lumOff val="25000"/>
                  </a:schemeClr>
                </a:solidFill>
                <a:latin typeface="Charter Black"/>
                <a:ea typeface="SimSun"/>
                <a:cs typeface="Trebuchet MS"/>
              </a:rPr>
              <a:t> de Lleida </a:t>
            </a:r>
            <a:r>
              <a:rPr lang="es-ES" sz="3200" b="1" kern="1400" dirty="0" err="1">
                <a:solidFill>
                  <a:schemeClr val="tx1">
                    <a:lumMod val="75000"/>
                    <a:lumOff val="25000"/>
                  </a:schemeClr>
                </a:solidFill>
                <a:latin typeface="Charter Black"/>
                <a:ea typeface="SimSun"/>
                <a:cs typeface="Trebuchet MS"/>
              </a:rPr>
              <a:t>durant</a:t>
            </a:r>
            <a:r>
              <a:rPr lang="es-ES" sz="3200" b="1" kern="1400" dirty="0">
                <a:solidFill>
                  <a:schemeClr val="tx1">
                    <a:lumMod val="75000"/>
                    <a:lumOff val="25000"/>
                  </a:schemeClr>
                </a:solidFill>
                <a:latin typeface="Charter Black"/>
                <a:ea typeface="SimSun"/>
                <a:cs typeface="Trebuchet MS"/>
              </a:rPr>
              <a:t> el </a:t>
            </a:r>
            <a:r>
              <a:rPr lang="es-ES" sz="3200" b="1" kern="1400" dirty="0" err="1">
                <a:solidFill>
                  <a:schemeClr val="tx1">
                    <a:lumMod val="75000"/>
                    <a:lumOff val="25000"/>
                  </a:schemeClr>
                </a:solidFill>
                <a:latin typeface="Charter Black"/>
                <a:ea typeface="SimSun"/>
                <a:cs typeface="Trebuchet MS"/>
              </a:rPr>
              <a:t>juliol</a:t>
            </a:r>
            <a:r>
              <a:rPr lang="es-ES" sz="3200" b="1" kern="1400" dirty="0">
                <a:solidFill>
                  <a:schemeClr val="tx1">
                    <a:lumMod val="75000"/>
                    <a:lumOff val="25000"/>
                  </a:schemeClr>
                </a:solidFill>
                <a:latin typeface="Charter Black"/>
                <a:ea typeface="SimSun"/>
                <a:cs typeface="Trebuchet MS"/>
              </a:rPr>
              <a:t> de 2018</a:t>
            </a:r>
          </a:p>
          <a:p>
            <a:pPr algn="ctr"/>
            <a:r>
              <a:rPr lang="es-ES" sz="3200" b="1" kern="1400" dirty="0">
                <a:solidFill>
                  <a:schemeClr val="tx1">
                    <a:lumMod val="75000"/>
                    <a:lumOff val="25000"/>
                  </a:schemeClr>
                </a:solidFill>
                <a:latin typeface="Charter Black"/>
                <a:ea typeface="SimSun"/>
                <a:cs typeface="Trebuchet MS"/>
              </a:rPr>
              <a:t>-</a:t>
            </a:r>
            <a:r>
              <a:rPr lang="es-ES" sz="3200" b="1" kern="1400" dirty="0" err="1">
                <a:solidFill>
                  <a:schemeClr val="tx1">
                    <a:lumMod val="75000"/>
                    <a:lumOff val="25000"/>
                  </a:schemeClr>
                </a:solidFill>
                <a:latin typeface="Charter Black"/>
                <a:ea typeface="SimSun"/>
                <a:cs typeface="Trebuchet MS"/>
              </a:rPr>
              <a:t>dades</a:t>
            </a:r>
            <a:r>
              <a:rPr lang="es-ES" sz="3200" b="1" kern="1400" dirty="0">
                <a:solidFill>
                  <a:schemeClr val="tx1">
                    <a:lumMod val="75000"/>
                    <a:lumOff val="25000"/>
                  </a:schemeClr>
                </a:solidFill>
                <a:latin typeface="Charter Black"/>
                <a:ea typeface="SimSun"/>
                <a:cs typeface="Trebuchet MS"/>
              </a:rPr>
              <a:t> </a:t>
            </a:r>
            <a:r>
              <a:rPr lang="es-ES" sz="3200" b="1" kern="1400" dirty="0" err="1">
                <a:solidFill>
                  <a:schemeClr val="tx1">
                    <a:lumMod val="75000"/>
                    <a:lumOff val="25000"/>
                  </a:schemeClr>
                </a:solidFill>
                <a:latin typeface="Charter Black"/>
                <a:ea typeface="SimSun"/>
                <a:cs typeface="Trebuchet MS"/>
              </a:rPr>
              <a:t>prelimenars</a:t>
            </a:r>
            <a:r>
              <a:rPr lang="es-ES" sz="3200" b="1" kern="1400" dirty="0">
                <a:solidFill>
                  <a:schemeClr val="tx1">
                    <a:lumMod val="75000"/>
                    <a:lumOff val="25000"/>
                  </a:schemeClr>
                </a:solidFill>
                <a:latin typeface="Charter Black"/>
                <a:ea typeface="SimSun"/>
                <a:cs typeface="Trebuchet MS"/>
              </a:rPr>
              <a:t>-</a:t>
            </a:r>
          </a:p>
        </p:txBody>
      </p:sp>
      <p:pic>
        <p:nvPicPr>
          <p:cNvPr id="6" name="Imagen 5"/>
          <p:cNvPicPr>
            <a:picLocks noChangeAspect="1"/>
          </p:cNvPicPr>
          <p:nvPr/>
        </p:nvPicPr>
        <p:blipFill>
          <a:blip r:embed="rId2"/>
          <a:stretch>
            <a:fillRect/>
          </a:stretch>
        </p:blipFill>
        <p:spPr>
          <a:xfrm>
            <a:off x="262421" y="182880"/>
            <a:ext cx="2501629" cy="2514137"/>
          </a:xfrm>
          <a:prstGeom prst="rect">
            <a:avLst/>
          </a:prstGeom>
        </p:spPr>
      </p:pic>
    </p:spTree>
    <p:extLst>
      <p:ext uri="{BB962C8B-B14F-4D97-AF65-F5344CB8AC3E}">
        <p14:creationId xmlns:p14="http://schemas.microsoft.com/office/powerpoint/2010/main" val="110239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rot="16200000">
            <a:off x="8659938" y="3007772"/>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algn="ctr">
              <a:spcAft>
                <a:spcPts val="0"/>
              </a:spcAft>
            </a:pPr>
            <a:endParaRPr lang="es-ES" sz="2400" b="1" kern="1400" dirty="0">
              <a:solidFill>
                <a:schemeClr val="bg1"/>
              </a:solidFill>
              <a:latin typeface="Arial"/>
              <a:ea typeface="SimSun"/>
              <a:cs typeface="Trebuchet MS"/>
            </a:endParaRPr>
          </a:p>
        </p:txBody>
      </p:sp>
      <p:sp>
        <p:nvSpPr>
          <p:cNvPr id="6" name="Cuadro de texto 85"/>
          <p:cNvSpPr txBox="1"/>
          <p:nvPr/>
        </p:nvSpPr>
        <p:spPr>
          <a:xfrm>
            <a:off x="3587749" y="318166"/>
            <a:ext cx="5016500" cy="11127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ca-ES" b="1" dirty="0">
                <a:solidFill>
                  <a:schemeClr val="tx1"/>
                </a:solidFill>
                <a:effectLst/>
                <a:latin typeface="Arial Narrow"/>
                <a:ea typeface="SimSun"/>
                <a:cs typeface="Times New Roman"/>
              </a:rPr>
              <a:t>1</a:t>
            </a:r>
            <a:endParaRPr lang="ca-ES" b="1" dirty="0">
              <a:solidFill>
                <a:schemeClr val="tx1"/>
              </a:solidFill>
              <a:ea typeface="SimSun"/>
              <a:cs typeface="Times New Roman"/>
            </a:endParaRPr>
          </a:p>
          <a:p>
            <a:pPr algn="ctr">
              <a:spcAft>
                <a:spcPts val="0"/>
              </a:spcAft>
            </a:pPr>
            <a:r>
              <a:rPr lang="ca-ES" b="1" dirty="0">
                <a:solidFill>
                  <a:schemeClr val="tx1"/>
                </a:solidFill>
                <a:latin typeface="Arial Narrow"/>
                <a:ea typeface="SimSun"/>
                <a:cs typeface="Times New Roman"/>
              </a:rPr>
              <a:t>Ocupació dels establiments hotelers a la demarcació de Lleida el juliol del 2018*, </a:t>
            </a:r>
          </a:p>
          <a:p>
            <a:pPr algn="ctr">
              <a:spcAft>
                <a:spcPts val="0"/>
              </a:spcAft>
            </a:pPr>
            <a:r>
              <a:rPr lang="ca-ES" b="1" dirty="0">
                <a:solidFill>
                  <a:schemeClr val="tx1"/>
                </a:solidFill>
                <a:latin typeface="Arial Narrow"/>
                <a:ea typeface="SimSun"/>
                <a:cs typeface="Times New Roman"/>
              </a:rPr>
              <a:t>comparació amb l’exercici de 2017</a:t>
            </a:r>
          </a:p>
        </p:txBody>
      </p:sp>
      <p:sp>
        <p:nvSpPr>
          <p:cNvPr id="13" name="Cuadro de texto 86"/>
          <p:cNvSpPr txBox="1"/>
          <p:nvPr/>
        </p:nvSpPr>
        <p:spPr>
          <a:xfrm>
            <a:off x="3415364" y="6091607"/>
            <a:ext cx="5361271" cy="4482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ca-ES" sz="1050" b="1" dirty="0">
                <a:solidFill>
                  <a:schemeClr val="tx1">
                    <a:lumMod val="65000"/>
                    <a:lumOff val="35000"/>
                  </a:schemeClr>
                </a:solidFill>
                <a:latin typeface="Arial Narrow"/>
                <a:ea typeface="SimSun"/>
                <a:cs typeface="Times New Roman"/>
              </a:rPr>
              <a:t>Font: </a:t>
            </a:r>
            <a:r>
              <a:rPr lang="es-ES" sz="1050" b="1" dirty="0" err="1">
                <a:solidFill>
                  <a:schemeClr val="tx1">
                    <a:lumMod val="65000"/>
                    <a:lumOff val="35000"/>
                  </a:schemeClr>
                </a:solidFill>
                <a:latin typeface="Arial Narrow"/>
                <a:ea typeface="SimSun"/>
                <a:cs typeface="Times New Roman"/>
              </a:rPr>
              <a:t>Enquestes</a:t>
            </a:r>
            <a:r>
              <a:rPr lang="es-ES" sz="1050" b="1" dirty="0">
                <a:solidFill>
                  <a:schemeClr val="tx1">
                    <a:lumMod val="65000"/>
                    <a:lumOff val="35000"/>
                  </a:schemeClr>
                </a:solidFill>
                <a:latin typeface="Arial Narrow"/>
                <a:ea typeface="SimSun"/>
                <a:cs typeface="Times New Roman"/>
              </a:rPr>
              <a:t> </a:t>
            </a:r>
            <a:r>
              <a:rPr lang="es-ES" sz="1050" b="1" dirty="0" err="1">
                <a:solidFill>
                  <a:schemeClr val="tx1">
                    <a:lumMod val="65000"/>
                    <a:lumOff val="35000"/>
                  </a:schemeClr>
                </a:solidFill>
                <a:latin typeface="Arial Narrow"/>
                <a:ea typeface="SimSun"/>
                <a:cs typeface="Times New Roman"/>
              </a:rPr>
              <a:t>d’ocupació</a:t>
            </a:r>
            <a:r>
              <a:rPr lang="es-ES" sz="1050" b="1" dirty="0">
                <a:solidFill>
                  <a:schemeClr val="tx1">
                    <a:lumMod val="65000"/>
                    <a:lumOff val="35000"/>
                  </a:schemeClr>
                </a:solidFill>
                <a:latin typeface="Arial Narrow"/>
                <a:ea typeface="SimSun"/>
                <a:cs typeface="Times New Roman"/>
              </a:rPr>
              <a:t> hotelera de </a:t>
            </a:r>
            <a:r>
              <a:rPr lang="es-ES" sz="1050" b="1" dirty="0" err="1">
                <a:solidFill>
                  <a:schemeClr val="tx1">
                    <a:lumMod val="65000"/>
                    <a:lumOff val="35000"/>
                  </a:schemeClr>
                </a:solidFill>
                <a:latin typeface="Arial Narrow"/>
                <a:ea typeface="SimSun"/>
                <a:cs typeface="Times New Roman"/>
              </a:rPr>
              <a:t>l’INE</a:t>
            </a:r>
            <a:r>
              <a:rPr lang="es-ES" sz="1050" b="1" dirty="0">
                <a:solidFill>
                  <a:schemeClr val="tx1">
                    <a:lumMod val="65000"/>
                    <a:lumOff val="35000"/>
                  </a:schemeClr>
                </a:solidFill>
                <a:latin typeface="Arial Narrow"/>
                <a:ea typeface="SimSun"/>
                <a:cs typeface="Times New Roman"/>
              </a:rPr>
              <a:t> (2018). </a:t>
            </a:r>
          </a:p>
          <a:p>
            <a:pPr algn="ctr">
              <a:spcAft>
                <a:spcPts val="0"/>
              </a:spcAft>
            </a:pPr>
            <a:r>
              <a:rPr lang="es-ES" sz="1050" b="1" dirty="0">
                <a:solidFill>
                  <a:schemeClr val="tx1">
                    <a:lumMod val="65000"/>
                    <a:lumOff val="35000"/>
                  </a:schemeClr>
                </a:solidFill>
                <a:latin typeface="Arial Narrow"/>
                <a:ea typeface="SimSun"/>
                <a:cs typeface="Times New Roman"/>
              </a:rPr>
              <a:t>*</a:t>
            </a:r>
            <a:r>
              <a:rPr lang="es-ES" sz="1050" b="1" dirty="0" err="1">
                <a:solidFill>
                  <a:schemeClr val="tx1">
                    <a:lumMod val="65000"/>
                    <a:lumOff val="35000"/>
                  </a:schemeClr>
                </a:solidFill>
                <a:latin typeface="Arial Narrow"/>
                <a:ea typeface="SimSun"/>
                <a:cs typeface="Times New Roman"/>
              </a:rPr>
              <a:t>Dades</a:t>
            </a:r>
            <a:r>
              <a:rPr lang="es-ES" sz="1050" b="1" dirty="0">
                <a:solidFill>
                  <a:schemeClr val="tx1">
                    <a:lumMod val="65000"/>
                    <a:lumOff val="35000"/>
                  </a:schemeClr>
                </a:solidFill>
                <a:latin typeface="Arial Narrow"/>
                <a:ea typeface="SimSun"/>
                <a:cs typeface="Times New Roman"/>
              </a:rPr>
              <a:t> </a:t>
            </a:r>
            <a:r>
              <a:rPr lang="es-ES" sz="1050" b="1" dirty="0" err="1">
                <a:solidFill>
                  <a:schemeClr val="tx1">
                    <a:lumMod val="65000"/>
                    <a:lumOff val="35000"/>
                  </a:schemeClr>
                </a:solidFill>
                <a:latin typeface="Arial Narrow"/>
                <a:ea typeface="SimSun"/>
                <a:cs typeface="Times New Roman"/>
              </a:rPr>
              <a:t>referides</a:t>
            </a:r>
            <a:r>
              <a:rPr lang="es-ES" sz="1050" b="1" dirty="0">
                <a:solidFill>
                  <a:schemeClr val="tx1">
                    <a:lumMod val="65000"/>
                    <a:lumOff val="35000"/>
                  </a:schemeClr>
                </a:solidFill>
                <a:latin typeface="Arial Narrow"/>
                <a:ea typeface="SimSun"/>
                <a:cs typeface="Times New Roman"/>
              </a:rPr>
              <a:t> al 2018 </a:t>
            </a:r>
            <a:r>
              <a:rPr lang="es-ES" sz="1050" b="1" dirty="0" err="1">
                <a:solidFill>
                  <a:schemeClr val="tx1">
                    <a:lumMod val="65000"/>
                    <a:lumOff val="35000"/>
                  </a:schemeClr>
                </a:solidFill>
                <a:latin typeface="Arial Narrow"/>
                <a:ea typeface="SimSun"/>
                <a:cs typeface="Times New Roman"/>
              </a:rPr>
              <a:t>preliminars</a:t>
            </a:r>
            <a:r>
              <a:rPr lang="es-ES" sz="1050" b="1" dirty="0">
                <a:solidFill>
                  <a:schemeClr val="tx1">
                    <a:lumMod val="65000"/>
                    <a:lumOff val="35000"/>
                  </a:schemeClr>
                </a:solidFill>
                <a:latin typeface="Arial Narrow"/>
                <a:ea typeface="SimSun"/>
                <a:cs typeface="Times New Roman"/>
              </a:rPr>
              <a:t> i, per </a:t>
            </a:r>
            <a:r>
              <a:rPr lang="es-ES" sz="1050" b="1" dirty="0" err="1">
                <a:solidFill>
                  <a:schemeClr val="tx1">
                    <a:lumMod val="65000"/>
                    <a:lumOff val="35000"/>
                  </a:schemeClr>
                </a:solidFill>
                <a:latin typeface="Arial Narrow"/>
                <a:ea typeface="SimSun"/>
                <a:cs typeface="Times New Roman"/>
              </a:rPr>
              <a:t>tant</a:t>
            </a:r>
            <a:r>
              <a:rPr lang="es-ES" sz="1050" b="1" dirty="0">
                <a:solidFill>
                  <a:schemeClr val="tx1">
                    <a:lumMod val="65000"/>
                    <a:lumOff val="35000"/>
                  </a:schemeClr>
                </a:solidFill>
                <a:latin typeface="Arial Narrow"/>
                <a:ea typeface="SimSun"/>
                <a:cs typeface="Times New Roman"/>
              </a:rPr>
              <a:t>, </a:t>
            </a:r>
            <a:r>
              <a:rPr lang="es-ES" sz="1050" b="1" dirty="0" err="1">
                <a:solidFill>
                  <a:schemeClr val="tx1">
                    <a:lumMod val="65000"/>
                    <a:lumOff val="35000"/>
                  </a:schemeClr>
                </a:solidFill>
                <a:latin typeface="Arial Narrow"/>
                <a:ea typeface="SimSun"/>
                <a:cs typeface="Times New Roman"/>
              </a:rPr>
              <a:t>tenen</a:t>
            </a:r>
            <a:r>
              <a:rPr lang="es-ES" sz="1050" b="1" dirty="0">
                <a:solidFill>
                  <a:schemeClr val="tx1">
                    <a:lumMod val="65000"/>
                    <a:lumOff val="35000"/>
                  </a:schemeClr>
                </a:solidFill>
                <a:latin typeface="Arial Narrow"/>
                <a:ea typeface="SimSun"/>
                <a:cs typeface="Times New Roman"/>
              </a:rPr>
              <a:t> un </a:t>
            </a:r>
            <a:r>
              <a:rPr lang="es-ES" sz="1050" b="1" dirty="0" err="1">
                <a:solidFill>
                  <a:schemeClr val="tx1">
                    <a:lumMod val="65000"/>
                    <a:lumOff val="35000"/>
                  </a:schemeClr>
                </a:solidFill>
                <a:latin typeface="Arial Narrow"/>
                <a:ea typeface="SimSun"/>
                <a:cs typeface="Times New Roman"/>
              </a:rPr>
              <a:t>caràcter</a:t>
            </a:r>
            <a:r>
              <a:rPr lang="es-ES" sz="1050" b="1" dirty="0">
                <a:solidFill>
                  <a:schemeClr val="tx1">
                    <a:lumMod val="65000"/>
                    <a:lumOff val="35000"/>
                  </a:schemeClr>
                </a:solidFill>
                <a:latin typeface="Arial Narrow"/>
                <a:ea typeface="SimSun"/>
                <a:cs typeface="Times New Roman"/>
              </a:rPr>
              <a:t> provisional.</a:t>
            </a:r>
            <a:endParaRPr lang="ca-ES" sz="1050" dirty="0">
              <a:solidFill>
                <a:schemeClr val="tx1">
                  <a:lumMod val="65000"/>
                  <a:lumOff val="35000"/>
                </a:schemeClr>
              </a:solidFill>
              <a:effectLst/>
              <a:latin typeface="Calisto MT"/>
              <a:ea typeface="SimSun"/>
              <a:cs typeface="Times New Roman"/>
            </a:endParaRPr>
          </a:p>
        </p:txBody>
      </p:sp>
      <p:pic>
        <p:nvPicPr>
          <p:cNvPr id="7" name="Imagen 6"/>
          <p:cNvPicPr>
            <a:picLocks noChangeAspect="1"/>
          </p:cNvPicPr>
          <p:nvPr/>
        </p:nvPicPr>
        <p:blipFill>
          <a:blip r:embed="rId2"/>
          <a:stretch>
            <a:fillRect/>
          </a:stretch>
        </p:blipFill>
        <p:spPr>
          <a:xfrm>
            <a:off x="262422" y="182881"/>
            <a:ext cx="1082243" cy="1087654"/>
          </a:xfrm>
          <a:prstGeom prst="rect">
            <a:avLst/>
          </a:prstGeom>
        </p:spPr>
      </p:pic>
      <p:sp>
        <p:nvSpPr>
          <p:cNvPr id="8" name="Text Box 11"/>
          <p:cNvSpPr txBox="1">
            <a:spLocks noChangeArrowheads="1"/>
          </p:cNvSpPr>
          <p:nvPr/>
        </p:nvSpPr>
        <p:spPr bwMode="auto">
          <a:xfrm rot="16200000">
            <a:off x="8659938" y="3179138"/>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algn="ctr">
              <a:spcAft>
                <a:spcPts val="0"/>
              </a:spcAft>
            </a:pPr>
            <a:r>
              <a:rPr lang="es-ES" sz="1600" b="1" kern="1400" dirty="0" err="1">
                <a:solidFill>
                  <a:schemeClr val="bg1"/>
                </a:solidFill>
                <a:latin typeface="Arial"/>
                <a:ea typeface="SimSun"/>
                <a:cs typeface="Trebuchet MS"/>
              </a:rPr>
              <a:t>Dinàmica</a:t>
            </a:r>
            <a:r>
              <a:rPr lang="es-ES" sz="1600" b="1" kern="1400" dirty="0">
                <a:solidFill>
                  <a:schemeClr val="bg1"/>
                </a:solidFill>
                <a:latin typeface="Arial"/>
                <a:ea typeface="SimSun"/>
                <a:cs typeface="Trebuchet MS"/>
              </a:rPr>
              <a:t> de </a:t>
            </a:r>
            <a:r>
              <a:rPr lang="es-ES" sz="1600" b="1" kern="1400" dirty="0" err="1">
                <a:solidFill>
                  <a:schemeClr val="bg1"/>
                </a:solidFill>
                <a:latin typeface="Arial"/>
                <a:ea typeface="SimSun"/>
                <a:cs typeface="Trebuchet MS"/>
              </a:rPr>
              <a:t>l’ocupació</a:t>
            </a:r>
            <a:r>
              <a:rPr lang="es-ES" sz="1600" b="1" kern="1400" dirty="0">
                <a:solidFill>
                  <a:schemeClr val="bg1"/>
                </a:solidFill>
                <a:latin typeface="Arial"/>
                <a:ea typeface="SimSun"/>
                <a:cs typeface="Trebuchet MS"/>
              </a:rPr>
              <a:t> hotelera a la </a:t>
            </a:r>
            <a:r>
              <a:rPr lang="es-ES" sz="1600" b="1" kern="1400" dirty="0" err="1">
                <a:solidFill>
                  <a:schemeClr val="bg1"/>
                </a:solidFill>
                <a:latin typeface="Arial"/>
                <a:ea typeface="SimSun"/>
                <a:cs typeface="Trebuchet MS"/>
              </a:rPr>
              <a:t>demarcació</a:t>
            </a:r>
            <a:r>
              <a:rPr lang="es-ES" sz="1600" b="1" kern="1400" dirty="0">
                <a:solidFill>
                  <a:schemeClr val="bg1"/>
                </a:solidFill>
                <a:latin typeface="Arial"/>
                <a:ea typeface="SimSun"/>
                <a:cs typeface="Trebuchet MS"/>
              </a:rPr>
              <a:t> de Lleida </a:t>
            </a:r>
            <a:r>
              <a:rPr lang="es-ES" sz="1600" b="1" kern="1400" dirty="0" err="1">
                <a:solidFill>
                  <a:schemeClr val="bg1"/>
                </a:solidFill>
                <a:latin typeface="Arial"/>
                <a:ea typeface="SimSun"/>
                <a:cs typeface="Trebuchet MS"/>
              </a:rPr>
              <a:t>durant</a:t>
            </a:r>
            <a:r>
              <a:rPr lang="es-ES" sz="1600" b="1" kern="1400" dirty="0">
                <a:solidFill>
                  <a:schemeClr val="bg1"/>
                </a:solidFill>
                <a:latin typeface="Arial"/>
                <a:ea typeface="SimSun"/>
                <a:cs typeface="Trebuchet MS"/>
              </a:rPr>
              <a:t> el </a:t>
            </a:r>
            <a:r>
              <a:rPr lang="es-ES" sz="1600" b="1" kern="1400" dirty="0" err="1">
                <a:solidFill>
                  <a:schemeClr val="bg1"/>
                </a:solidFill>
                <a:latin typeface="Arial"/>
                <a:ea typeface="SimSun"/>
                <a:cs typeface="Trebuchet MS"/>
              </a:rPr>
              <a:t>juliol</a:t>
            </a:r>
            <a:r>
              <a:rPr lang="es-ES" sz="1600" b="1" kern="1400" dirty="0">
                <a:solidFill>
                  <a:schemeClr val="bg1"/>
                </a:solidFill>
                <a:latin typeface="Arial"/>
                <a:ea typeface="SimSun"/>
                <a:cs typeface="Trebuchet MS"/>
              </a:rPr>
              <a:t> de 2018</a:t>
            </a:r>
          </a:p>
        </p:txBody>
      </p:sp>
      <p:pic>
        <p:nvPicPr>
          <p:cNvPr id="2" name="Imagen 1">
            <a:extLst>
              <a:ext uri="{FF2B5EF4-FFF2-40B4-BE49-F238E27FC236}">
                <a16:creationId xmlns:a16="http://schemas.microsoft.com/office/drawing/2014/main" id="{0E85AA2E-6494-466F-9A2E-831D2D8F6C5A}"/>
              </a:ext>
            </a:extLst>
          </p:cNvPr>
          <p:cNvPicPr>
            <a:picLocks noChangeAspect="1"/>
          </p:cNvPicPr>
          <p:nvPr/>
        </p:nvPicPr>
        <p:blipFill>
          <a:blip r:embed="rId3"/>
          <a:stretch>
            <a:fillRect/>
          </a:stretch>
        </p:blipFill>
        <p:spPr>
          <a:xfrm>
            <a:off x="2361379" y="1668020"/>
            <a:ext cx="7155204" cy="4252355"/>
          </a:xfrm>
          <a:prstGeom prst="rect">
            <a:avLst/>
          </a:prstGeom>
        </p:spPr>
      </p:pic>
    </p:spTree>
    <p:extLst>
      <p:ext uri="{BB962C8B-B14F-4D97-AF65-F5344CB8AC3E}">
        <p14:creationId xmlns:p14="http://schemas.microsoft.com/office/powerpoint/2010/main" val="408297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rot="16200000">
            <a:off x="8659938" y="3007772"/>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400" b="1" i="0" u="none" strike="noStrike" kern="1400" cap="none" spc="0" normalizeH="0" baseline="0" noProof="0" dirty="0">
              <a:ln>
                <a:noFill/>
              </a:ln>
              <a:solidFill>
                <a:srgbClr val="FFFFFF"/>
              </a:solidFill>
              <a:effectLst/>
              <a:uLnTx/>
              <a:uFillTx/>
              <a:latin typeface="Arial"/>
              <a:ea typeface="SimSun"/>
              <a:cs typeface="Trebuchet MS"/>
            </a:endParaRPr>
          </a:p>
        </p:txBody>
      </p:sp>
      <p:sp>
        <p:nvSpPr>
          <p:cNvPr id="6" name="Cuadro de texto 85"/>
          <p:cNvSpPr txBox="1"/>
          <p:nvPr/>
        </p:nvSpPr>
        <p:spPr>
          <a:xfrm>
            <a:off x="3461291" y="194283"/>
            <a:ext cx="5016500" cy="11127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00"/>
                </a:solidFill>
                <a:effectLst/>
                <a:uLnTx/>
                <a:uFillTx/>
                <a:latin typeface="Arial Narrow"/>
                <a:ea typeface="SimSun"/>
                <a:cs typeface="Times New Roman"/>
              </a:rPr>
              <a:t>2</a:t>
            </a:r>
            <a:endParaRPr kumimoji="0" lang="ca-ES" sz="1800" b="1" i="0" u="none" strike="noStrike" kern="1200" cap="none" spc="0" normalizeH="0" baseline="0" noProof="0" dirty="0">
              <a:ln>
                <a:noFill/>
              </a:ln>
              <a:solidFill>
                <a:srgbClr val="000000"/>
              </a:solidFill>
              <a:effectLst/>
              <a:uLnTx/>
              <a:uFillTx/>
              <a:latin typeface="Century Schoolbook"/>
              <a:ea typeface="SimSun"/>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00"/>
                </a:solidFill>
                <a:effectLst/>
                <a:uLnTx/>
                <a:uFillTx/>
                <a:latin typeface="Arial Narrow"/>
                <a:ea typeface="SimSun"/>
                <a:cs typeface="Times New Roman"/>
              </a:rPr>
              <a:t>Comparació de l’evolució de l’ocupació hotelera de Lleida en relació a Catalunya i Espanya,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00"/>
                </a:solidFill>
                <a:effectLst/>
                <a:uLnTx/>
                <a:uFillTx/>
                <a:latin typeface="Arial Narrow"/>
                <a:ea typeface="SimSun"/>
                <a:cs typeface="Times New Roman"/>
              </a:rPr>
              <a:t>durant el juliol de 2018</a:t>
            </a:r>
          </a:p>
        </p:txBody>
      </p:sp>
      <p:sp>
        <p:nvSpPr>
          <p:cNvPr id="13" name="Cuadro de texto 86"/>
          <p:cNvSpPr txBox="1"/>
          <p:nvPr/>
        </p:nvSpPr>
        <p:spPr>
          <a:xfrm>
            <a:off x="3199412" y="6219789"/>
            <a:ext cx="5361271" cy="4482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Font: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Enquestes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d’ocupació</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hotelera de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l’INE</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(2018).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Dades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referides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al 2018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preliminars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i, per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tant</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tenen</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un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caràcter</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provisional.</a:t>
            </a:r>
            <a:endParaRPr kumimoji="0" lang="ca-ES" sz="1050" b="0" i="0" u="none" strike="noStrike" kern="1200" cap="none" spc="0" normalizeH="0" baseline="0" noProof="0" dirty="0">
              <a:ln>
                <a:noFill/>
              </a:ln>
              <a:solidFill>
                <a:srgbClr val="000000">
                  <a:lumMod val="65000"/>
                  <a:lumOff val="35000"/>
                </a:srgbClr>
              </a:solidFill>
              <a:effectLst/>
              <a:uLnTx/>
              <a:uFillTx/>
              <a:latin typeface="Calisto MT"/>
              <a:ea typeface="SimSun"/>
              <a:cs typeface="Times New Roman"/>
            </a:endParaRPr>
          </a:p>
        </p:txBody>
      </p:sp>
      <p:pic>
        <p:nvPicPr>
          <p:cNvPr id="7" name="Imagen 6"/>
          <p:cNvPicPr>
            <a:picLocks noChangeAspect="1"/>
          </p:cNvPicPr>
          <p:nvPr/>
        </p:nvPicPr>
        <p:blipFill>
          <a:blip r:embed="rId2"/>
          <a:stretch>
            <a:fillRect/>
          </a:stretch>
        </p:blipFill>
        <p:spPr>
          <a:xfrm>
            <a:off x="262422" y="182881"/>
            <a:ext cx="1082243" cy="1087654"/>
          </a:xfrm>
          <a:prstGeom prst="rect">
            <a:avLst/>
          </a:prstGeom>
        </p:spPr>
      </p:pic>
      <p:sp>
        <p:nvSpPr>
          <p:cNvPr id="8" name="Text Box 11"/>
          <p:cNvSpPr txBox="1">
            <a:spLocks noChangeArrowheads="1"/>
          </p:cNvSpPr>
          <p:nvPr/>
        </p:nvSpPr>
        <p:spPr bwMode="auto">
          <a:xfrm rot="16200000">
            <a:off x="8659938" y="3179138"/>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algn="ctr">
              <a:spcAft>
                <a:spcPts val="0"/>
              </a:spcAft>
            </a:pPr>
            <a:r>
              <a:rPr lang="es-ES" sz="1600" b="1" kern="1400" dirty="0" err="1">
                <a:solidFill>
                  <a:schemeClr val="bg1"/>
                </a:solidFill>
                <a:latin typeface="Arial"/>
                <a:ea typeface="SimSun"/>
                <a:cs typeface="Trebuchet MS"/>
              </a:rPr>
              <a:t>Dinàmica</a:t>
            </a:r>
            <a:r>
              <a:rPr lang="es-ES" sz="1600" b="1" kern="1400" dirty="0">
                <a:solidFill>
                  <a:schemeClr val="bg1"/>
                </a:solidFill>
                <a:latin typeface="Arial"/>
                <a:ea typeface="SimSun"/>
                <a:cs typeface="Trebuchet MS"/>
              </a:rPr>
              <a:t> de </a:t>
            </a:r>
            <a:r>
              <a:rPr lang="es-ES" sz="1600" b="1" kern="1400" dirty="0" err="1">
                <a:solidFill>
                  <a:schemeClr val="bg1"/>
                </a:solidFill>
                <a:latin typeface="Arial"/>
                <a:ea typeface="SimSun"/>
                <a:cs typeface="Trebuchet MS"/>
              </a:rPr>
              <a:t>l’ocupació</a:t>
            </a:r>
            <a:r>
              <a:rPr lang="es-ES" sz="1600" b="1" kern="1400" dirty="0">
                <a:solidFill>
                  <a:schemeClr val="bg1"/>
                </a:solidFill>
                <a:latin typeface="Arial"/>
                <a:ea typeface="SimSun"/>
                <a:cs typeface="Trebuchet MS"/>
              </a:rPr>
              <a:t> hotelera a la </a:t>
            </a:r>
            <a:r>
              <a:rPr lang="es-ES" sz="1600" b="1" kern="1400" dirty="0" err="1">
                <a:solidFill>
                  <a:schemeClr val="bg1"/>
                </a:solidFill>
                <a:latin typeface="Arial"/>
                <a:ea typeface="SimSun"/>
                <a:cs typeface="Trebuchet MS"/>
              </a:rPr>
              <a:t>demarcació</a:t>
            </a:r>
            <a:r>
              <a:rPr lang="es-ES" sz="1600" b="1" kern="1400" dirty="0">
                <a:solidFill>
                  <a:schemeClr val="bg1"/>
                </a:solidFill>
                <a:latin typeface="Arial"/>
                <a:ea typeface="SimSun"/>
                <a:cs typeface="Trebuchet MS"/>
              </a:rPr>
              <a:t> de Lleida </a:t>
            </a:r>
            <a:r>
              <a:rPr lang="es-ES" sz="1600" b="1" kern="1400" dirty="0" err="1">
                <a:solidFill>
                  <a:schemeClr val="bg1"/>
                </a:solidFill>
                <a:latin typeface="Arial"/>
                <a:ea typeface="SimSun"/>
                <a:cs typeface="Trebuchet MS"/>
              </a:rPr>
              <a:t>durant</a:t>
            </a:r>
            <a:r>
              <a:rPr lang="es-ES" sz="1600" b="1" kern="1400" dirty="0">
                <a:solidFill>
                  <a:schemeClr val="bg1"/>
                </a:solidFill>
                <a:latin typeface="Arial"/>
                <a:ea typeface="SimSun"/>
                <a:cs typeface="Trebuchet MS"/>
              </a:rPr>
              <a:t> el </a:t>
            </a:r>
            <a:r>
              <a:rPr lang="es-ES" sz="1600" b="1" kern="1400" dirty="0" err="1">
                <a:solidFill>
                  <a:schemeClr val="bg1"/>
                </a:solidFill>
                <a:latin typeface="Arial"/>
                <a:ea typeface="SimSun"/>
                <a:cs typeface="Trebuchet MS"/>
              </a:rPr>
              <a:t>juliol</a:t>
            </a:r>
            <a:r>
              <a:rPr lang="es-ES" sz="1600" b="1" kern="1400" dirty="0">
                <a:solidFill>
                  <a:schemeClr val="bg1"/>
                </a:solidFill>
                <a:latin typeface="Arial"/>
                <a:ea typeface="SimSun"/>
                <a:cs typeface="Trebuchet MS"/>
              </a:rPr>
              <a:t> de 2018</a:t>
            </a:r>
          </a:p>
        </p:txBody>
      </p:sp>
      <p:pic>
        <p:nvPicPr>
          <p:cNvPr id="4" name="Imagen 3">
            <a:extLst>
              <a:ext uri="{FF2B5EF4-FFF2-40B4-BE49-F238E27FC236}">
                <a16:creationId xmlns:a16="http://schemas.microsoft.com/office/drawing/2014/main" id="{9512EDF4-B815-4B92-ADF0-3DE21E603957}"/>
              </a:ext>
            </a:extLst>
          </p:cNvPr>
          <p:cNvPicPr>
            <a:picLocks noChangeAspect="1"/>
          </p:cNvPicPr>
          <p:nvPr/>
        </p:nvPicPr>
        <p:blipFill>
          <a:blip r:embed="rId3"/>
          <a:stretch>
            <a:fillRect/>
          </a:stretch>
        </p:blipFill>
        <p:spPr>
          <a:xfrm>
            <a:off x="2314672" y="1468084"/>
            <a:ext cx="7309738" cy="4590686"/>
          </a:xfrm>
          <a:prstGeom prst="rect">
            <a:avLst/>
          </a:prstGeom>
        </p:spPr>
      </p:pic>
    </p:spTree>
    <p:extLst>
      <p:ext uri="{BB962C8B-B14F-4D97-AF65-F5344CB8AC3E}">
        <p14:creationId xmlns:p14="http://schemas.microsoft.com/office/powerpoint/2010/main" val="103214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rot="16200000">
            <a:off x="8659938" y="3007772"/>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400" b="1" i="0" u="none" strike="noStrike" kern="1400" cap="none" spc="0" normalizeH="0" baseline="0" noProof="0" dirty="0">
              <a:ln>
                <a:noFill/>
              </a:ln>
              <a:solidFill>
                <a:srgbClr val="FFFFFF"/>
              </a:solidFill>
              <a:effectLst/>
              <a:uLnTx/>
              <a:uFillTx/>
              <a:latin typeface="Arial"/>
              <a:ea typeface="SimSun"/>
              <a:cs typeface="Trebuchet MS"/>
            </a:endParaRPr>
          </a:p>
        </p:txBody>
      </p:sp>
      <p:sp>
        <p:nvSpPr>
          <p:cNvPr id="6" name="Cuadro de texto 85"/>
          <p:cNvSpPr txBox="1"/>
          <p:nvPr/>
        </p:nvSpPr>
        <p:spPr>
          <a:xfrm>
            <a:off x="3199413" y="101920"/>
            <a:ext cx="5361270" cy="12650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b="1" dirty="0">
                <a:solidFill>
                  <a:srgbClr val="000000"/>
                </a:solidFill>
                <a:latin typeface="Arial Narrow"/>
                <a:ea typeface="SimSun"/>
                <a:cs typeface="Times New Roman"/>
              </a:rPr>
              <a:t>3</a:t>
            </a:r>
            <a:endParaRPr kumimoji="0" lang="ca-ES" sz="1800" b="1" i="0" u="none" strike="noStrike" kern="1200" cap="none" spc="0" normalizeH="0" baseline="0" noProof="0" dirty="0">
              <a:ln>
                <a:noFill/>
              </a:ln>
              <a:solidFill>
                <a:srgbClr val="000000"/>
              </a:solidFill>
              <a:effectLst/>
              <a:uLnTx/>
              <a:uFillTx/>
              <a:latin typeface="Century Schoolbook"/>
              <a:ea typeface="SimSun"/>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00"/>
                </a:solidFill>
                <a:effectLst/>
                <a:uLnTx/>
                <a:uFillTx/>
                <a:latin typeface="Arial Narrow"/>
                <a:ea typeface="SimSun"/>
                <a:cs typeface="Times New Roman"/>
              </a:rPr>
              <a:t>Comparació de l’evolució de l’ocupació hotelera de Lleida en relació a Catalunya i Espanya,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00"/>
                </a:solidFill>
                <a:effectLst/>
                <a:uLnTx/>
                <a:uFillTx/>
                <a:latin typeface="Arial Narrow"/>
                <a:ea typeface="SimSun"/>
                <a:cs typeface="Times New Roman"/>
              </a:rPr>
              <a:t>durant el juliol de 2018 diferenciant origen dels viatgers</a:t>
            </a:r>
          </a:p>
        </p:txBody>
      </p:sp>
      <p:sp>
        <p:nvSpPr>
          <p:cNvPr id="13" name="Cuadro de texto 86"/>
          <p:cNvSpPr txBox="1"/>
          <p:nvPr/>
        </p:nvSpPr>
        <p:spPr>
          <a:xfrm>
            <a:off x="3199412" y="6219789"/>
            <a:ext cx="5361271" cy="4482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Font: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Enquestes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d’ocupació</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hotelera de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l’INE</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(2018).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Dades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referides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al 2018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preliminars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i, per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tant</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tenen</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un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caràcter</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provisional.</a:t>
            </a:r>
            <a:endParaRPr kumimoji="0" lang="ca-ES" sz="1050" b="0" i="0" u="none" strike="noStrike" kern="1200" cap="none" spc="0" normalizeH="0" baseline="0" noProof="0" dirty="0">
              <a:ln>
                <a:noFill/>
              </a:ln>
              <a:solidFill>
                <a:srgbClr val="000000">
                  <a:lumMod val="65000"/>
                  <a:lumOff val="35000"/>
                </a:srgbClr>
              </a:solidFill>
              <a:effectLst/>
              <a:uLnTx/>
              <a:uFillTx/>
              <a:latin typeface="Calisto MT"/>
              <a:ea typeface="SimSun"/>
              <a:cs typeface="Times New Roman"/>
            </a:endParaRPr>
          </a:p>
        </p:txBody>
      </p:sp>
      <p:pic>
        <p:nvPicPr>
          <p:cNvPr id="7" name="Imagen 6"/>
          <p:cNvPicPr>
            <a:picLocks noChangeAspect="1"/>
          </p:cNvPicPr>
          <p:nvPr/>
        </p:nvPicPr>
        <p:blipFill>
          <a:blip r:embed="rId2"/>
          <a:stretch>
            <a:fillRect/>
          </a:stretch>
        </p:blipFill>
        <p:spPr>
          <a:xfrm>
            <a:off x="262422" y="182881"/>
            <a:ext cx="1082243" cy="1087654"/>
          </a:xfrm>
          <a:prstGeom prst="rect">
            <a:avLst/>
          </a:prstGeom>
        </p:spPr>
      </p:pic>
      <p:sp>
        <p:nvSpPr>
          <p:cNvPr id="8" name="Text Box 11"/>
          <p:cNvSpPr txBox="1">
            <a:spLocks noChangeArrowheads="1"/>
          </p:cNvSpPr>
          <p:nvPr/>
        </p:nvSpPr>
        <p:spPr bwMode="auto">
          <a:xfrm rot="16200000">
            <a:off x="8659938" y="3179138"/>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400" cap="none" spc="0" normalizeH="0" baseline="0" noProof="0" dirty="0" err="1">
                <a:ln>
                  <a:noFill/>
                </a:ln>
                <a:solidFill>
                  <a:srgbClr val="FFFFFF"/>
                </a:solidFill>
                <a:effectLst/>
                <a:uLnTx/>
                <a:uFillTx/>
                <a:latin typeface="Arial"/>
                <a:ea typeface="SimSun"/>
                <a:cs typeface="Trebuchet MS"/>
              </a:rPr>
              <a:t>Dinàmica</a:t>
            </a:r>
            <a:r>
              <a:rPr kumimoji="0" lang="es-ES" sz="1600" b="1" i="0" u="none" strike="noStrike" kern="1400" cap="none" spc="0" normalizeH="0" baseline="0" noProof="0" dirty="0">
                <a:ln>
                  <a:noFill/>
                </a:ln>
                <a:solidFill>
                  <a:srgbClr val="FFFFFF"/>
                </a:solidFill>
                <a:effectLst/>
                <a:uLnTx/>
                <a:uFillTx/>
                <a:latin typeface="Arial"/>
                <a:ea typeface="SimSun"/>
                <a:cs typeface="Trebuchet MS"/>
              </a:rPr>
              <a:t> de </a:t>
            </a:r>
            <a:r>
              <a:rPr kumimoji="0" lang="es-ES" sz="1600" b="1" i="0" u="none" strike="noStrike" kern="1400" cap="none" spc="0" normalizeH="0" baseline="0" noProof="0" dirty="0" err="1">
                <a:ln>
                  <a:noFill/>
                </a:ln>
                <a:solidFill>
                  <a:srgbClr val="FFFFFF"/>
                </a:solidFill>
                <a:effectLst/>
                <a:uLnTx/>
                <a:uFillTx/>
                <a:latin typeface="Arial"/>
                <a:ea typeface="SimSun"/>
                <a:cs typeface="Trebuchet MS"/>
              </a:rPr>
              <a:t>l’ocupació</a:t>
            </a:r>
            <a:r>
              <a:rPr kumimoji="0" lang="es-ES" sz="1600" b="1" i="0" u="none" strike="noStrike" kern="1400" cap="none" spc="0" normalizeH="0" baseline="0" noProof="0" dirty="0">
                <a:ln>
                  <a:noFill/>
                </a:ln>
                <a:solidFill>
                  <a:srgbClr val="FFFFFF"/>
                </a:solidFill>
                <a:effectLst/>
                <a:uLnTx/>
                <a:uFillTx/>
                <a:latin typeface="Arial"/>
                <a:ea typeface="SimSun"/>
                <a:cs typeface="Trebuchet MS"/>
              </a:rPr>
              <a:t> hotelera a la </a:t>
            </a:r>
            <a:r>
              <a:rPr kumimoji="0" lang="es-ES" sz="1600" b="1" i="0" u="none" strike="noStrike" kern="1400" cap="none" spc="0" normalizeH="0" baseline="0" noProof="0" dirty="0" err="1">
                <a:ln>
                  <a:noFill/>
                </a:ln>
                <a:solidFill>
                  <a:srgbClr val="FFFFFF"/>
                </a:solidFill>
                <a:effectLst/>
                <a:uLnTx/>
                <a:uFillTx/>
                <a:latin typeface="Arial"/>
                <a:ea typeface="SimSun"/>
                <a:cs typeface="Trebuchet MS"/>
              </a:rPr>
              <a:t>demarcació</a:t>
            </a:r>
            <a:r>
              <a:rPr kumimoji="0" lang="es-ES" sz="1600" b="1" i="0" u="none" strike="noStrike" kern="1400" cap="none" spc="0" normalizeH="0" baseline="0" noProof="0" dirty="0">
                <a:ln>
                  <a:noFill/>
                </a:ln>
                <a:solidFill>
                  <a:srgbClr val="FFFFFF"/>
                </a:solidFill>
                <a:effectLst/>
                <a:uLnTx/>
                <a:uFillTx/>
                <a:latin typeface="Arial"/>
                <a:ea typeface="SimSun"/>
                <a:cs typeface="Trebuchet MS"/>
              </a:rPr>
              <a:t> de Lleida </a:t>
            </a:r>
            <a:r>
              <a:rPr kumimoji="0" lang="es-ES" sz="1600" b="1" i="0" u="none" strike="noStrike" kern="1400" cap="none" spc="0" normalizeH="0" baseline="0" noProof="0" dirty="0" err="1">
                <a:ln>
                  <a:noFill/>
                </a:ln>
                <a:solidFill>
                  <a:srgbClr val="FFFFFF"/>
                </a:solidFill>
                <a:effectLst/>
                <a:uLnTx/>
                <a:uFillTx/>
                <a:latin typeface="Arial"/>
                <a:ea typeface="SimSun"/>
                <a:cs typeface="Trebuchet MS"/>
              </a:rPr>
              <a:t>durant</a:t>
            </a:r>
            <a:r>
              <a:rPr kumimoji="0" lang="es-ES" sz="1600" b="1" i="0" u="none" strike="noStrike" kern="1400" cap="none" spc="0" normalizeH="0" baseline="0" noProof="0" dirty="0">
                <a:ln>
                  <a:noFill/>
                </a:ln>
                <a:solidFill>
                  <a:srgbClr val="FFFFFF"/>
                </a:solidFill>
                <a:effectLst/>
                <a:uLnTx/>
                <a:uFillTx/>
                <a:latin typeface="Arial"/>
                <a:ea typeface="SimSun"/>
                <a:cs typeface="Trebuchet MS"/>
              </a:rPr>
              <a:t> el </a:t>
            </a:r>
            <a:r>
              <a:rPr kumimoji="0" lang="es-ES" sz="1600" b="1" i="0" u="none" strike="noStrike" kern="1400" cap="none" spc="0" normalizeH="0" baseline="0" noProof="0" dirty="0" err="1">
                <a:ln>
                  <a:noFill/>
                </a:ln>
                <a:solidFill>
                  <a:srgbClr val="FFFFFF"/>
                </a:solidFill>
                <a:effectLst/>
                <a:uLnTx/>
                <a:uFillTx/>
                <a:latin typeface="Arial"/>
                <a:ea typeface="SimSun"/>
                <a:cs typeface="Trebuchet MS"/>
              </a:rPr>
              <a:t>juliol</a:t>
            </a:r>
            <a:r>
              <a:rPr kumimoji="0" lang="es-ES" sz="1600" b="1" i="0" u="none" strike="noStrike" kern="1400" cap="none" spc="0" normalizeH="0" baseline="0" noProof="0" dirty="0">
                <a:ln>
                  <a:noFill/>
                </a:ln>
                <a:solidFill>
                  <a:srgbClr val="FFFFFF"/>
                </a:solidFill>
                <a:effectLst/>
                <a:uLnTx/>
                <a:uFillTx/>
                <a:latin typeface="Arial"/>
                <a:ea typeface="SimSun"/>
                <a:cs typeface="Trebuchet MS"/>
              </a:rPr>
              <a:t> de 2018</a:t>
            </a:r>
          </a:p>
        </p:txBody>
      </p:sp>
      <p:pic>
        <p:nvPicPr>
          <p:cNvPr id="2" name="Imagen 1">
            <a:extLst>
              <a:ext uri="{FF2B5EF4-FFF2-40B4-BE49-F238E27FC236}">
                <a16:creationId xmlns:a16="http://schemas.microsoft.com/office/drawing/2014/main" id="{7C72713A-E3F1-419F-8588-02AB44DBC4AA}"/>
              </a:ext>
            </a:extLst>
          </p:cNvPr>
          <p:cNvPicPr>
            <a:picLocks noChangeAspect="1"/>
          </p:cNvPicPr>
          <p:nvPr/>
        </p:nvPicPr>
        <p:blipFill>
          <a:blip r:embed="rId3"/>
          <a:stretch>
            <a:fillRect/>
          </a:stretch>
        </p:blipFill>
        <p:spPr>
          <a:xfrm>
            <a:off x="2293349" y="1498042"/>
            <a:ext cx="7309738" cy="4590686"/>
          </a:xfrm>
          <a:prstGeom prst="rect">
            <a:avLst/>
          </a:prstGeom>
        </p:spPr>
      </p:pic>
    </p:spTree>
    <p:extLst>
      <p:ext uri="{BB962C8B-B14F-4D97-AF65-F5344CB8AC3E}">
        <p14:creationId xmlns:p14="http://schemas.microsoft.com/office/powerpoint/2010/main" val="54240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rot="16200000">
            <a:off x="8659938" y="3007772"/>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400" b="1" i="0" u="none" strike="noStrike" kern="1400" cap="none" spc="0" normalizeH="0" baseline="0" noProof="0" dirty="0">
              <a:ln>
                <a:noFill/>
              </a:ln>
              <a:solidFill>
                <a:srgbClr val="FFFFFF"/>
              </a:solidFill>
              <a:effectLst/>
              <a:uLnTx/>
              <a:uFillTx/>
              <a:latin typeface="Arial"/>
              <a:ea typeface="SimSun"/>
              <a:cs typeface="Trebuchet MS"/>
            </a:endParaRPr>
          </a:p>
        </p:txBody>
      </p:sp>
      <p:sp>
        <p:nvSpPr>
          <p:cNvPr id="6" name="Cuadro de texto 85"/>
          <p:cNvSpPr txBox="1"/>
          <p:nvPr/>
        </p:nvSpPr>
        <p:spPr>
          <a:xfrm>
            <a:off x="3347896" y="170316"/>
            <a:ext cx="5016500" cy="11127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b="1" dirty="0">
                <a:solidFill>
                  <a:srgbClr val="000000"/>
                </a:solidFill>
                <a:latin typeface="Arial Narrow"/>
                <a:ea typeface="SimSun"/>
                <a:cs typeface="Times New Roman"/>
              </a:rPr>
              <a:t>4</a:t>
            </a:r>
            <a:endParaRPr kumimoji="0" lang="ca-ES" sz="1800" b="1" i="0" u="none" strike="noStrike" kern="1200" cap="none" spc="0" normalizeH="0" baseline="0" noProof="0" dirty="0">
              <a:ln>
                <a:noFill/>
              </a:ln>
              <a:solidFill>
                <a:srgbClr val="000000"/>
              </a:solidFill>
              <a:effectLst/>
              <a:uLnTx/>
              <a:uFillTx/>
              <a:latin typeface="Century Schoolbook"/>
              <a:ea typeface="SimSun"/>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00"/>
                </a:solidFill>
                <a:effectLst/>
                <a:uLnTx/>
                <a:uFillTx/>
                <a:latin typeface="Arial Narrow"/>
                <a:ea typeface="SimSun"/>
                <a:cs typeface="Times New Roman"/>
              </a:rPr>
              <a:t>Principals trets característics de l’ocupació hotelera a la demarcació de Lleida i comparació amb Catalunya i Espanya, juliol de 2018</a:t>
            </a:r>
          </a:p>
        </p:txBody>
      </p:sp>
      <p:sp>
        <p:nvSpPr>
          <p:cNvPr id="13" name="Cuadro de texto 86"/>
          <p:cNvSpPr txBox="1"/>
          <p:nvPr/>
        </p:nvSpPr>
        <p:spPr>
          <a:xfrm>
            <a:off x="3347896" y="6174735"/>
            <a:ext cx="5361271" cy="4482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Font: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Enquestes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d’ocupació</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hotelera de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l’INE</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(2018).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Dades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referides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al 2018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preliminars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i, per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tant</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tenen</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un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caràcter</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provisional.</a:t>
            </a:r>
            <a:endParaRPr kumimoji="0" lang="ca-ES" sz="1050" b="0" i="0" u="none" strike="noStrike" kern="1200" cap="none" spc="0" normalizeH="0" baseline="0" noProof="0" dirty="0">
              <a:ln>
                <a:noFill/>
              </a:ln>
              <a:solidFill>
                <a:srgbClr val="000000">
                  <a:lumMod val="65000"/>
                  <a:lumOff val="35000"/>
                </a:srgbClr>
              </a:solidFill>
              <a:effectLst/>
              <a:uLnTx/>
              <a:uFillTx/>
              <a:latin typeface="Calisto MT"/>
              <a:ea typeface="SimSun"/>
              <a:cs typeface="Times New Roman"/>
            </a:endParaRPr>
          </a:p>
        </p:txBody>
      </p:sp>
      <p:pic>
        <p:nvPicPr>
          <p:cNvPr id="7" name="Imagen 6"/>
          <p:cNvPicPr>
            <a:picLocks noChangeAspect="1"/>
          </p:cNvPicPr>
          <p:nvPr/>
        </p:nvPicPr>
        <p:blipFill>
          <a:blip r:embed="rId2"/>
          <a:stretch>
            <a:fillRect/>
          </a:stretch>
        </p:blipFill>
        <p:spPr>
          <a:xfrm>
            <a:off x="262422" y="182881"/>
            <a:ext cx="1082243" cy="1087654"/>
          </a:xfrm>
          <a:prstGeom prst="rect">
            <a:avLst/>
          </a:prstGeom>
        </p:spPr>
      </p:pic>
      <p:sp>
        <p:nvSpPr>
          <p:cNvPr id="8" name="Text Box 11"/>
          <p:cNvSpPr txBox="1">
            <a:spLocks noChangeArrowheads="1"/>
          </p:cNvSpPr>
          <p:nvPr/>
        </p:nvSpPr>
        <p:spPr bwMode="auto">
          <a:xfrm rot="16200000">
            <a:off x="8659938" y="3179138"/>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algn="ctr">
              <a:spcAft>
                <a:spcPts val="0"/>
              </a:spcAft>
            </a:pPr>
            <a:r>
              <a:rPr lang="ca-ES" sz="1600" b="1" kern="1400">
                <a:solidFill>
                  <a:schemeClr val="bg1"/>
                </a:solidFill>
                <a:latin typeface="Arial"/>
                <a:ea typeface="SimSun"/>
                <a:cs typeface="Trebuchet MS"/>
              </a:rPr>
              <a:t>Dinàmica de l’ocupació hotelera a la demarcació de Lleida durant el juiol de 2018</a:t>
            </a:r>
          </a:p>
        </p:txBody>
      </p:sp>
      <p:pic>
        <p:nvPicPr>
          <p:cNvPr id="3" name="Imagen 2">
            <a:extLst>
              <a:ext uri="{FF2B5EF4-FFF2-40B4-BE49-F238E27FC236}">
                <a16:creationId xmlns:a16="http://schemas.microsoft.com/office/drawing/2014/main" id="{C5607ADB-986B-4014-9D77-F5AF0CF9F0A9}"/>
              </a:ext>
            </a:extLst>
          </p:cNvPr>
          <p:cNvPicPr>
            <a:picLocks noChangeAspect="1"/>
          </p:cNvPicPr>
          <p:nvPr/>
        </p:nvPicPr>
        <p:blipFill>
          <a:blip r:embed="rId3"/>
          <a:stretch>
            <a:fillRect/>
          </a:stretch>
        </p:blipFill>
        <p:spPr>
          <a:xfrm>
            <a:off x="79553" y="1888424"/>
            <a:ext cx="5452126" cy="3680986"/>
          </a:xfrm>
          <a:prstGeom prst="rect">
            <a:avLst/>
          </a:prstGeom>
        </p:spPr>
      </p:pic>
      <p:pic>
        <p:nvPicPr>
          <p:cNvPr id="9" name="Imagen 8">
            <a:extLst>
              <a:ext uri="{FF2B5EF4-FFF2-40B4-BE49-F238E27FC236}">
                <a16:creationId xmlns:a16="http://schemas.microsoft.com/office/drawing/2014/main" id="{297CCAE1-E238-4302-801C-ACD4F52AC930}"/>
              </a:ext>
            </a:extLst>
          </p:cNvPr>
          <p:cNvPicPr>
            <a:picLocks noChangeAspect="1"/>
          </p:cNvPicPr>
          <p:nvPr/>
        </p:nvPicPr>
        <p:blipFill>
          <a:blip r:embed="rId4"/>
          <a:stretch>
            <a:fillRect/>
          </a:stretch>
        </p:blipFill>
        <p:spPr>
          <a:xfrm>
            <a:off x="5641000" y="1888424"/>
            <a:ext cx="5446791" cy="3680986"/>
          </a:xfrm>
          <a:prstGeom prst="rect">
            <a:avLst/>
          </a:prstGeom>
        </p:spPr>
      </p:pic>
    </p:spTree>
    <p:extLst>
      <p:ext uri="{BB962C8B-B14F-4D97-AF65-F5344CB8AC3E}">
        <p14:creationId xmlns:p14="http://schemas.microsoft.com/office/powerpoint/2010/main" val="282870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rot="16200000">
            <a:off x="8659938" y="3007772"/>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400" b="1" i="0" u="none" strike="noStrike" kern="1400" cap="none" spc="0" normalizeH="0" baseline="0" noProof="0" dirty="0">
              <a:ln>
                <a:noFill/>
              </a:ln>
              <a:solidFill>
                <a:srgbClr val="FFFFFF"/>
              </a:solidFill>
              <a:effectLst/>
              <a:uLnTx/>
              <a:uFillTx/>
              <a:latin typeface="Arial"/>
              <a:ea typeface="SimSun"/>
              <a:cs typeface="Trebuchet MS"/>
            </a:endParaRPr>
          </a:p>
        </p:txBody>
      </p:sp>
      <p:sp>
        <p:nvSpPr>
          <p:cNvPr id="6" name="Cuadro de texto 85"/>
          <p:cNvSpPr txBox="1"/>
          <p:nvPr/>
        </p:nvSpPr>
        <p:spPr>
          <a:xfrm>
            <a:off x="3347896" y="170316"/>
            <a:ext cx="5016500" cy="11127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b="1" dirty="0">
                <a:solidFill>
                  <a:srgbClr val="000000"/>
                </a:solidFill>
                <a:latin typeface="Arial Narrow"/>
                <a:ea typeface="SimSun"/>
                <a:cs typeface="Times New Roman"/>
              </a:rPr>
              <a:t>5</a:t>
            </a:r>
            <a:endParaRPr kumimoji="0" lang="ca-ES" sz="1800" b="1" i="0" u="none" strike="noStrike" kern="1200" cap="none" spc="0" normalizeH="0" baseline="0" noProof="0" dirty="0">
              <a:ln>
                <a:noFill/>
              </a:ln>
              <a:solidFill>
                <a:srgbClr val="000000"/>
              </a:solidFill>
              <a:effectLst/>
              <a:uLnTx/>
              <a:uFillTx/>
              <a:latin typeface="Century Schoolbook"/>
              <a:ea typeface="SimSun"/>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00"/>
                </a:solidFill>
                <a:effectLst/>
                <a:uLnTx/>
                <a:uFillTx/>
                <a:latin typeface="Arial Narrow"/>
                <a:ea typeface="SimSun"/>
                <a:cs typeface="Times New Roman"/>
              </a:rPr>
              <a:t>Principals trets característics de l’ocupació hotelera al juliol de 2018 a Lleida: dinàmica de les grans marques turístiques</a:t>
            </a:r>
          </a:p>
        </p:txBody>
      </p:sp>
      <p:sp>
        <p:nvSpPr>
          <p:cNvPr id="13" name="Cuadro de texto 86"/>
          <p:cNvSpPr txBox="1"/>
          <p:nvPr/>
        </p:nvSpPr>
        <p:spPr>
          <a:xfrm>
            <a:off x="3347896" y="6174735"/>
            <a:ext cx="5361271" cy="4482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Font: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Enquestes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d’ocupació</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hotelera de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l’INE</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(2018).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Dades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referides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al 2018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preliminars</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i, per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tant</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tenen</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un </a:t>
            </a:r>
            <a:r>
              <a:rPr kumimoji="0" lang="es-ES" sz="1050" b="1" i="0" u="none" strike="noStrike" kern="1200" cap="none" spc="0" normalizeH="0" baseline="0" noProof="0" dirty="0" err="1">
                <a:ln>
                  <a:noFill/>
                </a:ln>
                <a:solidFill>
                  <a:srgbClr val="000000">
                    <a:lumMod val="65000"/>
                    <a:lumOff val="35000"/>
                  </a:srgbClr>
                </a:solidFill>
                <a:effectLst/>
                <a:uLnTx/>
                <a:uFillTx/>
                <a:latin typeface="Arial Narrow"/>
                <a:ea typeface="SimSun"/>
                <a:cs typeface="Times New Roman"/>
              </a:rPr>
              <a:t>caràcter</a:t>
            </a:r>
            <a:r>
              <a:rPr kumimoji="0" lang="es-ES" sz="1050" b="1" i="0" u="none" strike="noStrike" kern="1200" cap="none" spc="0" normalizeH="0" baseline="0" noProof="0" dirty="0">
                <a:ln>
                  <a:noFill/>
                </a:ln>
                <a:solidFill>
                  <a:srgbClr val="000000">
                    <a:lumMod val="65000"/>
                    <a:lumOff val="35000"/>
                  </a:srgbClr>
                </a:solidFill>
                <a:effectLst/>
                <a:uLnTx/>
                <a:uFillTx/>
                <a:latin typeface="Arial Narrow"/>
                <a:ea typeface="SimSun"/>
                <a:cs typeface="Times New Roman"/>
              </a:rPr>
              <a:t> provisional.</a:t>
            </a:r>
            <a:endParaRPr kumimoji="0" lang="ca-ES" sz="1050" b="0" i="0" u="none" strike="noStrike" kern="1200" cap="none" spc="0" normalizeH="0" baseline="0" noProof="0" dirty="0">
              <a:ln>
                <a:noFill/>
              </a:ln>
              <a:solidFill>
                <a:srgbClr val="000000">
                  <a:lumMod val="65000"/>
                  <a:lumOff val="35000"/>
                </a:srgbClr>
              </a:solidFill>
              <a:effectLst/>
              <a:uLnTx/>
              <a:uFillTx/>
              <a:latin typeface="Calisto MT"/>
              <a:ea typeface="SimSun"/>
              <a:cs typeface="Times New Roman"/>
            </a:endParaRPr>
          </a:p>
        </p:txBody>
      </p:sp>
      <p:pic>
        <p:nvPicPr>
          <p:cNvPr id="7" name="Imagen 6"/>
          <p:cNvPicPr>
            <a:picLocks noChangeAspect="1"/>
          </p:cNvPicPr>
          <p:nvPr/>
        </p:nvPicPr>
        <p:blipFill>
          <a:blip r:embed="rId2"/>
          <a:stretch>
            <a:fillRect/>
          </a:stretch>
        </p:blipFill>
        <p:spPr>
          <a:xfrm>
            <a:off x="262422" y="182881"/>
            <a:ext cx="1082243" cy="1087654"/>
          </a:xfrm>
          <a:prstGeom prst="rect">
            <a:avLst/>
          </a:prstGeom>
        </p:spPr>
      </p:pic>
      <p:sp>
        <p:nvSpPr>
          <p:cNvPr id="8" name="Text Box 11"/>
          <p:cNvSpPr txBox="1">
            <a:spLocks noChangeArrowheads="1"/>
          </p:cNvSpPr>
          <p:nvPr/>
        </p:nvSpPr>
        <p:spPr bwMode="auto">
          <a:xfrm rot="16200000">
            <a:off x="8659938" y="3179138"/>
            <a:ext cx="6178558" cy="88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vert" wrap="square" lIns="137160" tIns="0" rIns="13716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400" cap="none" spc="0" normalizeH="0" baseline="0" noProof="0">
                <a:ln>
                  <a:noFill/>
                </a:ln>
                <a:solidFill>
                  <a:srgbClr val="FFFFFF"/>
                </a:solidFill>
                <a:effectLst/>
                <a:uLnTx/>
                <a:uFillTx/>
                <a:latin typeface="Arial"/>
                <a:ea typeface="SimSun"/>
                <a:cs typeface="Trebuchet MS"/>
              </a:rPr>
              <a:t>Dinàmica de l’ocupació hotelera a la demarcació de Lleida durant el juiol de 2018</a:t>
            </a:r>
          </a:p>
        </p:txBody>
      </p:sp>
      <p:pic>
        <p:nvPicPr>
          <p:cNvPr id="2" name="Imagen 1">
            <a:extLst>
              <a:ext uri="{FF2B5EF4-FFF2-40B4-BE49-F238E27FC236}">
                <a16:creationId xmlns:a16="http://schemas.microsoft.com/office/drawing/2014/main" id="{2454A5FA-87DA-471A-BAE6-8BA7E2537CC7}"/>
              </a:ext>
            </a:extLst>
          </p:cNvPr>
          <p:cNvPicPr>
            <a:picLocks noChangeAspect="1"/>
          </p:cNvPicPr>
          <p:nvPr/>
        </p:nvPicPr>
        <p:blipFill>
          <a:blip r:embed="rId3"/>
          <a:stretch>
            <a:fillRect/>
          </a:stretch>
        </p:blipFill>
        <p:spPr>
          <a:xfrm>
            <a:off x="2201277" y="1430526"/>
            <a:ext cx="7309738" cy="4596782"/>
          </a:xfrm>
          <a:prstGeom prst="rect">
            <a:avLst/>
          </a:prstGeom>
        </p:spPr>
      </p:pic>
    </p:spTree>
    <p:extLst>
      <p:ext uri="{BB962C8B-B14F-4D97-AF65-F5344CB8AC3E}">
        <p14:creationId xmlns:p14="http://schemas.microsoft.com/office/powerpoint/2010/main" val="3912527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
  <TotalTime>7908</TotalTime>
  <Words>935</Words>
  <Application>Microsoft Office PowerPoint</Application>
  <PresentationFormat>Panorámica</PresentationFormat>
  <Paragraphs>58</Paragraphs>
  <Slides>11</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SimSun</vt:lpstr>
      <vt:lpstr>Arial</vt:lpstr>
      <vt:lpstr>Arial Narrow</vt:lpstr>
      <vt:lpstr>Calisto MT</vt:lpstr>
      <vt:lpstr>Century Schoolbook</vt:lpstr>
      <vt:lpstr>Charter Black</vt:lpstr>
      <vt:lpstr>Franklin Gothic Demi Cond</vt:lpstr>
      <vt:lpstr>Segoe UI Black</vt:lpstr>
      <vt:lpstr>Times New Roman</vt:lpstr>
      <vt:lpstr>Trebuchet MS</vt:lpstr>
      <vt:lpstr>Wingdings 2</vt:lpstr>
      <vt:lpstr>View</vt:lpstr>
      <vt:lpstr>Evolució del comportament dels establiments hotelers a demarcació de Lleida, durant el juliol de 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 Informatiu 1 (2014)</dc:title>
  <dc:creator>PACO GARCIA PASCUAL</dc:creator>
  <cp:lastModifiedBy>PACO GARCIA PASCUAL</cp:lastModifiedBy>
  <cp:revision>713</cp:revision>
  <cp:lastPrinted>2015-12-20T22:21:50Z</cp:lastPrinted>
  <dcterms:created xsi:type="dcterms:W3CDTF">2014-12-30T06:33:52Z</dcterms:created>
  <dcterms:modified xsi:type="dcterms:W3CDTF">2018-08-25T11:47:57Z</dcterms:modified>
</cp:coreProperties>
</file>